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256" r:id="rId2"/>
    <p:sldId id="267" r:id="rId3"/>
    <p:sldId id="271" r:id="rId4"/>
    <p:sldId id="257" r:id="rId5"/>
    <p:sldId id="263" r:id="rId6"/>
    <p:sldId id="265" r:id="rId7"/>
    <p:sldId id="266" r:id="rId8"/>
    <p:sldId id="269" r:id="rId9"/>
    <p:sldId id="270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21278" autoAdjust="0"/>
    <p:restoredTop sz="94696" autoAdjust="0"/>
  </p:normalViewPr>
  <p:slideViewPr>
    <p:cSldViewPr>
      <p:cViewPr varScale="1">
        <p:scale>
          <a:sx n="81" d="100"/>
          <a:sy n="81" d="100"/>
        </p:scale>
        <p:origin x="-84" y="-3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E8E5F91-5C33-459C-9793-A16966A212C6}" type="datetimeFigureOut">
              <a:rPr lang="en-US" smtClean="0"/>
              <a:pPr/>
              <a:t>11/26/2012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3549B5C-5C0E-48D3-B11A-80F3CD469D5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D9B7136-313E-451F-99CF-CA27560CCCF9}" type="datetimeFigureOut">
              <a:rPr lang="en-US" smtClean="0"/>
              <a:pPr/>
              <a:t>11/26/2012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9AD5BE2-F744-4BAE-8338-F0DE1EE9494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Weight loss x 2 = While exercising</a:t>
            </a:r>
            <a:r>
              <a:rPr lang="en-US" baseline="0" dirty="0" smtClean="0"/>
              <a:t> and at rest by increasing resting metabolism rate. Burns excess calories = </a:t>
            </a:r>
            <a:r>
              <a:rPr lang="en-US" dirty="0" smtClean="0"/>
              <a:t>Less need for change in diet!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9AD5BE2-F744-4BAE-8338-F0DE1EE94945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4 = increased</a:t>
            </a:r>
            <a:r>
              <a:rPr lang="en-US" baseline="0" dirty="0" smtClean="0"/>
              <a:t> O2 and nutrient delivery and waste removal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9AD5BE2-F744-4BAE-8338-F0DE1EE94945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105A3-1CB7-4074-BD21-D0D5B7C0F1D6}" type="datetimeFigureOut">
              <a:rPr lang="en-US" smtClean="0"/>
              <a:pPr/>
              <a:t>11/26/2012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E9A9E3-88DB-43E6-BA8A-2F30A24A8DC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105A3-1CB7-4074-BD21-D0D5B7C0F1D6}" type="datetimeFigureOut">
              <a:rPr lang="en-US" smtClean="0"/>
              <a:pPr/>
              <a:t>11/26/2012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E9A9E3-88DB-43E6-BA8A-2F30A24A8DC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105A3-1CB7-4074-BD21-D0D5B7C0F1D6}" type="datetimeFigureOut">
              <a:rPr lang="en-US" smtClean="0"/>
              <a:pPr/>
              <a:t>11/26/2012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E9A9E3-88DB-43E6-BA8A-2F30A24A8DC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105A3-1CB7-4074-BD21-D0D5B7C0F1D6}" type="datetimeFigureOut">
              <a:rPr lang="en-US" smtClean="0"/>
              <a:pPr/>
              <a:t>11/26/2012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E9A9E3-88DB-43E6-BA8A-2F30A24A8DC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105A3-1CB7-4074-BD21-D0D5B7C0F1D6}" type="datetimeFigureOut">
              <a:rPr lang="en-US" smtClean="0"/>
              <a:pPr/>
              <a:t>11/26/2012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E9A9E3-88DB-43E6-BA8A-2F30A24A8DC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105A3-1CB7-4074-BD21-D0D5B7C0F1D6}" type="datetimeFigureOut">
              <a:rPr lang="en-US" smtClean="0"/>
              <a:pPr/>
              <a:t>11/26/2012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E9A9E3-88DB-43E6-BA8A-2F30A24A8DC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105A3-1CB7-4074-BD21-D0D5B7C0F1D6}" type="datetimeFigureOut">
              <a:rPr lang="en-US" smtClean="0"/>
              <a:pPr/>
              <a:t>11/26/2012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E9A9E3-88DB-43E6-BA8A-2F30A24A8DC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105A3-1CB7-4074-BD21-D0D5B7C0F1D6}" type="datetimeFigureOut">
              <a:rPr lang="en-US" smtClean="0"/>
              <a:pPr/>
              <a:t>11/26/2012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E9A9E3-88DB-43E6-BA8A-2F30A24A8DC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105A3-1CB7-4074-BD21-D0D5B7C0F1D6}" type="datetimeFigureOut">
              <a:rPr lang="en-US" smtClean="0"/>
              <a:pPr/>
              <a:t>11/26/2012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E9A9E3-88DB-43E6-BA8A-2F30A24A8DC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105A3-1CB7-4074-BD21-D0D5B7C0F1D6}" type="datetimeFigureOut">
              <a:rPr lang="en-US" smtClean="0"/>
              <a:pPr/>
              <a:t>11/26/2012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E9A9E3-88DB-43E6-BA8A-2F30A24A8DC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105A3-1CB7-4074-BD21-D0D5B7C0F1D6}" type="datetimeFigureOut">
              <a:rPr lang="en-US" smtClean="0"/>
              <a:pPr/>
              <a:t>11/26/2012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E9A9E3-88DB-43E6-BA8A-2F30A24A8DC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8105A3-1CB7-4074-BD21-D0D5B7C0F1D6}" type="datetimeFigureOut">
              <a:rPr lang="en-US" smtClean="0"/>
              <a:pPr/>
              <a:t>11/26/2012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E9A9E3-88DB-43E6-BA8A-2F30A24A8DC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whyiexercise.com/benefits-of%20-physical-fitness.html" TargetMode="External"/><Relationship Id="rId2" Type="http://schemas.openxmlformats.org/officeDocument/2006/relationships/hyperlink" Target="http://www.livestrong.com/article/131386-benefit-cardio-exercise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men.webmd.com/features/exercise-benefits" TargetMode="External"/><Relationship Id="rId5" Type="http://schemas.openxmlformats.org/officeDocument/2006/relationships/hyperlink" Target="http://www.us.ayushveda.com/" TargetMode="External"/><Relationship Id="rId4" Type="http://schemas.openxmlformats.org/officeDocument/2006/relationships/hyperlink" Target="http://www.menshealth.com/fitness/high-intensity-cardio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Exercise…It’s Worth the Extra Effort!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2"/>
                </a:solidFill>
              </a:rPr>
              <a:t>Dave Jenson</a:t>
            </a:r>
            <a:endParaRPr lang="en-US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Main Points to Consider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33600"/>
            <a:ext cx="8229600" cy="3992563"/>
          </a:xfrm>
        </p:spPr>
        <p:txBody>
          <a:bodyPr/>
          <a:lstStyle/>
          <a:p>
            <a:r>
              <a:rPr lang="en-US" dirty="0" smtClean="0"/>
              <a:t>Personalize your cardio exercises according to your specific needs, likes, and time restraints</a:t>
            </a:r>
          </a:p>
          <a:p>
            <a:r>
              <a:rPr lang="en-US" dirty="0" smtClean="0"/>
              <a:t>Benefits to Regular Exercise</a:t>
            </a:r>
          </a:p>
          <a:p>
            <a:r>
              <a:rPr lang="en-US" dirty="0" smtClean="0"/>
              <a:t>Fitness Facts to Consider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Personalized Cardio Exercise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en-US" sz="2800" dirty="0" smtClean="0"/>
              <a:t>Low Intensity Cardio</a:t>
            </a:r>
            <a:r>
              <a:rPr lang="en-US" dirty="0" smtClean="0"/>
              <a:t>	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2590800"/>
            <a:ext cx="3811588" cy="3535362"/>
          </a:xfrm>
        </p:spPr>
        <p:txBody>
          <a:bodyPr/>
          <a:lstStyle/>
          <a:p>
            <a:r>
              <a:rPr lang="en-US" dirty="0" smtClean="0"/>
              <a:t>Slow and Steady</a:t>
            </a:r>
          </a:p>
          <a:p>
            <a:r>
              <a:rPr lang="en-US" dirty="0" smtClean="0"/>
              <a:t>More time / Less effort</a:t>
            </a:r>
          </a:p>
          <a:p>
            <a:r>
              <a:rPr lang="en-US" dirty="0" smtClean="0"/>
              <a:t>Minimal weight loss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800" dirty="0" smtClean="0"/>
              <a:t>High Intensity Cardio</a:t>
            </a:r>
            <a:endParaRPr lang="en-US" sz="2800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05400" y="2590800"/>
            <a:ext cx="3581400" cy="3535362"/>
          </a:xfrm>
        </p:spPr>
        <p:txBody>
          <a:bodyPr/>
          <a:lstStyle/>
          <a:p>
            <a:r>
              <a:rPr lang="en-US" dirty="0" smtClean="0"/>
              <a:t>Fast and Heavy</a:t>
            </a:r>
          </a:p>
          <a:p>
            <a:r>
              <a:rPr lang="en-US" dirty="0" smtClean="0"/>
              <a:t>Less time / more effort</a:t>
            </a:r>
          </a:p>
          <a:p>
            <a:r>
              <a:rPr lang="en-US" dirty="0" smtClean="0"/>
              <a:t>Fast weight loss 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Benefits to Regular Cardio Exercise </a:t>
            </a:r>
            <a:endParaRPr lang="en-US" dirty="0"/>
          </a:p>
        </p:txBody>
      </p:sp>
      <p:sp>
        <p:nvSpPr>
          <p:cNvPr id="16" name="Text Placeholder 1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15" name="Content Placeholder 14" descr="10503735-exercise-and-fitness-symbol-represented-by-a-jogging-human-with-a-heart-rate-monitor-life-line-showi.jpg"/>
          <p:cNvPicPr>
            <a:picLocks noGrp="1" noChangeAspect="1"/>
          </p:cNvPicPr>
          <p:nvPr>
            <p:ph sz="half" idx="2"/>
          </p:nvPr>
        </p:nvPicPr>
        <p:blipFill>
          <a:blip r:embed="rId3" cstate="print"/>
          <a:stretch>
            <a:fillRect/>
          </a:stretch>
        </p:blipFill>
        <p:spPr>
          <a:xfrm>
            <a:off x="501650" y="1524000"/>
            <a:ext cx="3951288" cy="4602163"/>
          </a:xfrm>
        </p:spPr>
      </p:pic>
      <p:sp>
        <p:nvSpPr>
          <p:cNvPr id="17" name="Text Placeholder 1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 algn="ctr"/>
            <a:r>
              <a:rPr lang="en-US" dirty="0" smtClean="0"/>
              <a:t>Physical Benefits</a:t>
            </a:r>
            <a:endParaRPr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4"/>
          </p:nvPr>
        </p:nvSpPr>
        <p:spPr>
          <a:xfrm>
            <a:off x="4648200" y="2438400"/>
            <a:ext cx="4041775" cy="3611562"/>
          </a:xfrm>
        </p:spPr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en-US" dirty="0" smtClean="0"/>
              <a:t>Improved muscle tone and strength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Better athletic performance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Loss of Excess Weight (2)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Burn excess calories</a:t>
            </a:r>
          </a:p>
          <a:p>
            <a:pPr lvl="1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Benefits to Regular Cardio Exercise </a:t>
            </a:r>
            <a:endParaRPr lang="en-US" dirty="0"/>
          </a:p>
        </p:txBody>
      </p:sp>
      <p:sp>
        <p:nvSpPr>
          <p:cNvPr id="16" name="Text Placeholder 1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15" name="Content Placeholder 14" descr="10503735-exercise-and-fitness-symbol-represented-by-a-jogging-human-with-a-heart-rate-monitor-life-line-showi.jpg"/>
          <p:cNvPicPr>
            <a:picLocks noGrp="1" noChangeAspect="1"/>
          </p:cNvPicPr>
          <p:nvPr>
            <p:ph sz="half" idx="2"/>
          </p:nvPr>
        </p:nvPicPr>
        <p:blipFill>
          <a:blip r:embed="rId3" cstate="print"/>
          <a:stretch>
            <a:fillRect/>
          </a:stretch>
        </p:blipFill>
        <p:spPr>
          <a:xfrm>
            <a:off x="501650" y="1524000"/>
            <a:ext cx="3951288" cy="4602163"/>
          </a:xfrm>
        </p:spPr>
      </p:pic>
      <p:sp>
        <p:nvSpPr>
          <p:cNvPr id="17" name="Text Placeholder 16"/>
          <p:cNvSpPr>
            <a:spLocks noGrp="1"/>
          </p:cNvSpPr>
          <p:nvPr>
            <p:ph type="body" sz="quarter" idx="3"/>
          </p:nvPr>
        </p:nvSpPr>
        <p:spPr>
          <a:xfrm>
            <a:off x="4645025" y="1447801"/>
            <a:ext cx="4041775" cy="609600"/>
          </a:xfrm>
        </p:spPr>
        <p:txBody>
          <a:bodyPr/>
          <a:lstStyle/>
          <a:p>
            <a:pPr algn="ctr"/>
            <a:r>
              <a:rPr lang="en-US" dirty="0" smtClean="0"/>
              <a:t>Health Benefits</a:t>
            </a:r>
            <a:endParaRPr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4"/>
          </p:nvPr>
        </p:nvSpPr>
        <p:spPr>
          <a:xfrm>
            <a:off x="4645025" y="2438400"/>
            <a:ext cx="4041775" cy="3687762"/>
          </a:xfrm>
        </p:spPr>
        <p:txBody>
          <a:bodyPr>
            <a:norm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dirty="0" smtClean="0"/>
              <a:t>Lowered blood pressure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Improved </a:t>
            </a:r>
            <a:r>
              <a:rPr lang="en-US" smtClean="0"/>
              <a:t>heart </a:t>
            </a:r>
            <a:r>
              <a:rPr lang="en-US" smtClean="0"/>
              <a:t>function and decreased </a:t>
            </a:r>
            <a:r>
              <a:rPr lang="en-US" dirty="0" smtClean="0"/>
              <a:t>resting heart rate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Enlarges blood vessels and increases RBC count</a:t>
            </a:r>
          </a:p>
          <a:p>
            <a:endParaRPr lang="en-US" dirty="0" smtClean="0"/>
          </a:p>
          <a:p>
            <a:pPr lvl="1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Additional Benefits: </a:t>
            </a:r>
            <a:br>
              <a:rPr lang="en-US" dirty="0" smtClean="0"/>
            </a:br>
            <a:r>
              <a:rPr lang="en-US" dirty="0" smtClean="0"/>
              <a:t>Feel Great and Enjoy Life!</a:t>
            </a:r>
            <a:endParaRPr lang="en-US" dirty="0"/>
          </a:p>
        </p:txBody>
      </p:sp>
      <p:pic>
        <p:nvPicPr>
          <p:cNvPr id="9" name="Content Placeholder 8" descr="september 2012 002.JP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rcRect l="16981"/>
          <a:stretch>
            <a:fillRect/>
          </a:stretch>
        </p:blipFill>
        <p:spPr>
          <a:xfrm>
            <a:off x="457200" y="2209800"/>
            <a:ext cx="4800600" cy="3855028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pic>
        <p:nvPicPr>
          <p:cNvPr id="16" name="Content Placeholder 15" descr="september 2012 011.JPG"/>
          <p:cNvPicPr>
            <a:picLocks noGrp="1" noChangeAspect="1"/>
          </p:cNvPicPr>
          <p:nvPr>
            <p:ph sz="half" idx="2"/>
          </p:nvPr>
        </p:nvPicPr>
        <p:blipFill>
          <a:blip r:embed="rId3" cstate="print"/>
          <a:stretch>
            <a:fillRect/>
          </a:stretch>
        </p:blipFill>
        <p:spPr>
          <a:xfrm>
            <a:off x="5638801" y="1905001"/>
            <a:ext cx="2971799" cy="4457699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Additional Fitness Facts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029200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Regular Exercise…</a:t>
            </a:r>
          </a:p>
          <a:p>
            <a:pPr lvl="1">
              <a:buFont typeface="Wingdings" pitchFamily="2" charset="2"/>
              <a:buChar char="q"/>
            </a:pPr>
            <a:r>
              <a:rPr lang="en-US" dirty="0" smtClean="0"/>
              <a:t>Boosts </a:t>
            </a:r>
            <a:r>
              <a:rPr lang="en-US" dirty="0"/>
              <a:t>b</a:t>
            </a:r>
            <a:r>
              <a:rPr lang="en-US" dirty="0" smtClean="0"/>
              <a:t>rain power</a:t>
            </a:r>
          </a:p>
          <a:p>
            <a:pPr lvl="1">
              <a:buFont typeface="Wingdings" pitchFamily="2" charset="2"/>
              <a:buChar char="q"/>
            </a:pPr>
            <a:r>
              <a:rPr lang="en-US" dirty="0" smtClean="0"/>
              <a:t>Melts away stress</a:t>
            </a:r>
          </a:p>
          <a:p>
            <a:pPr lvl="1">
              <a:buFont typeface="Wingdings" pitchFamily="2" charset="2"/>
              <a:buChar char="q"/>
            </a:pPr>
            <a:r>
              <a:rPr lang="en-US" dirty="0" smtClean="0"/>
              <a:t>Gives you greater energy and endurance </a:t>
            </a:r>
          </a:p>
          <a:p>
            <a:pPr lvl="1">
              <a:buFont typeface="Wingdings" pitchFamily="2" charset="2"/>
              <a:buChar char="q"/>
            </a:pPr>
            <a:r>
              <a:rPr lang="en-US" dirty="0" smtClean="0"/>
              <a:t>Improves bones and joints</a:t>
            </a:r>
          </a:p>
          <a:p>
            <a:pPr lvl="1">
              <a:buFont typeface="Wingdings" pitchFamily="2" charset="2"/>
              <a:buChar char="q"/>
            </a:pPr>
            <a:r>
              <a:rPr lang="en-US" dirty="0" smtClean="0"/>
              <a:t>Increases life expectancy - Poor fitness results in…</a:t>
            </a:r>
          </a:p>
          <a:p>
            <a:pPr lvl="2">
              <a:buFont typeface="Wingdings" pitchFamily="2" charset="2"/>
              <a:buChar char="§"/>
            </a:pPr>
            <a:r>
              <a:rPr lang="en-US" dirty="0" smtClean="0"/>
              <a:t>A 52% Higher risk of premature death</a:t>
            </a:r>
          </a:p>
          <a:p>
            <a:pPr lvl="2">
              <a:buFont typeface="Wingdings" pitchFamily="2" charset="2"/>
              <a:buChar char="§"/>
            </a:pPr>
            <a:r>
              <a:rPr lang="en-US" dirty="0" smtClean="0"/>
              <a:t>A 39% Higher risk of developing diabetes</a:t>
            </a:r>
          </a:p>
          <a:p>
            <a:pPr lvl="2">
              <a:buFont typeface="Wingdings" pitchFamily="2" charset="2"/>
              <a:buChar char="§"/>
            </a:pPr>
            <a:r>
              <a:rPr lang="en-US" dirty="0" smtClean="0"/>
              <a:t>A 26% Higher risk of heart disease</a:t>
            </a:r>
          </a:p>
          <a:p>
            <a:pPr lvl="1">
              <a:buFont typeface="Wingdings" pitchFamily="2" charset="2"/>
              <a:buChar char="q"/>
            </a:pPr>
            <a:r>
              <a:rPr lang="en-US" dirty="0" smtClean="0"/>
              <a:t>Life insurance discounts</a:t>
            </a:r>
          </a:p>
          <a:p>
            <a:pPr lvl="2">
              <a:buFont typeface="Wingdings" pitchFamily="2" charset="2"/>
              <a:buChar char="q"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Conclusion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/>
          <a:lstStyle/>
          <a:p>
            <a:r>
              <a:rPr lang="en-US" dirty="0" smtClean="0"/>
              <a:t>Personalize </a:t>
            </a:r>
            <a:r>
              <a:rPr lang="en-US" dirty="0"/>
              <a:t>y</a:t>
            </a:r>
            <a:r>
              <a:rPr lang="en-US" dirty="0" smtClean="0"/>
              <a:t>our </a:t>
            </a:r>
            <a:r>
              <a:rPr lang="en-US" dirty="0"/>
              <a:t>c</a:t>
            </a:r>
            <a:r>
              <a:rPr lang="en-US" dirty="0" smtClean="0"/>
              <a:t>ardio exercises according to your </a:t>
            </a:r>
            <a:r>
              <a:rPr lang="en-US" dirty="0"/>
              <a:t>s</a:t>
            </a:r>
            <a:r>
              <a:rPr lang="en-US" dirty="0" smtClean="0"/>
              <a:t>pecific </a:t>
            </a:r>
            <a:r>
              <a:rPr lang="en-US" dirty="0"/>
              <a:t>n</a:t>
            </a:r>
            <a:r>
              <a:rPr lang="en-US" dirty="0" smtClean="0"/>
              <a:t>eeds, likes, and time </a:t>
            </a:r>
            <a:r>
              <a:rPr lang="en-US" dirty="0"/>
              <a:t>r</a:t>
            </a:r>
            <a:r>
              <a:rPr lang="en-US" dirty="0" smtClean="0"/>
              <a:t>estraints</a:t>
            </a:r>
          </a:p>
          <a:p>
            <a:r>
              <a:rPr lang="en-US" dirty="0" smtClean="0"/>
              <a:t>Benefits to Regular Exercise</a:t>
            </a:r>
          </a:p>
          <a:p>
            <a:r>
              <a:rPr lang="en-US" dirty="0" smtClean="0"/>
              <a:t>Fitness Facts to Consider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References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en-US" dirty="0"/>
              <a:t>Adkins, W. D.  (2010, May 25).  Benefit of Cardio Exercise.  Retrieved </a:t>
            </a:r>
            <a:r>
              <a:rPr lang="en-US" dirty="0" smtClean="0"/>
              <a:t>     November </a:t>
            </a:r>
            <a:r>
              <a:rPr lang="en-US" dirty="0"/>
              <a:t>23, 2012, from </a:t>
            </a:r>
            <a:r>
              <a:rPr lang="en-US" dirty="0" smtClean="0"/>
              <a:t>the </a:t>
            </a:r>
            <a:r>
              <a:rPr lang="en-US" i="1" dirty="0"/>
              <a:t>Live Strong</a:t>
            </a:r>
            <a:r>
              <a:rPr lang="en-US" dirty="0"/>
              <a:t> website at </a:t>
            </a:r>
            <a:r>
              <a:rPr lang="en-US" u="sng" dirty="0" smtClean="0">
                <a:solidFill>
                  <a:srgbClr val="002060"/>
                </a:solidFill>
                <a:hlinkClick r:id="rId2"/>
              </a:rPr>
              <a:t>http</a:t>
            </a:r>
            <a:r>
              <a:rPr lang="en-US" u="sng" dirty="0">
                <a:solidFill>
                  <a:srgbClr val="002060"/>
                </a:solidFill>
                <a:hlinkClick r:id="rId2"/>
              </a:rPr>
              <a:t>://</a:t>
            </a:r>
            <a:r>
              <a:rPr lang="en-US" u="sng" dirty="0" smtClean="0">
                <a:solidFill>
                  <a:srgbClr val="002060"/>
                </a:solidFill>
                <a:hlinkClick r:id="rId2"/>
              </a:rPr>
              <a:t>www.livestrong.com/article/131386-benefit-cardio-</a:t>
            </a:r>
            <a:r>
              <a:rPr lang="en-US" dirty="0" smtClean="0">
                <a:solidFill>
                  <a:srgbClr val="002060"/>
                </a:solidFill>
                <a:hlinkClick r:id="rId2"/>
              </a:rPr>
              <a:t> </a:t>
            </a:r>
            <a:r>
              <a:rPr lang="en-US" dirty="0" smtClean="0">
                <a:hlinkClick r:id="rId2"/>
              </a:rPr>
              <a:t>exercise</a:t>
            </a:r>
            <a:r>
              <a:rPr lang="en-US" u="sng" dirty="0">
                <a:hlinkClick r:id="rId2"/>
              </a:rPr>
              <a:t>/#ixzz2D4ILvNF9</a:t>
            </a:r>
            <a:r>
              <a:rPr lang="en-US" dirty="0"/>
              <a:t>   </a:t>
            </a:r>
          </a:p>
          <a:p>
            <a:pPr>
              <a:buNone/>
            </a:pPr>
            <a:r>
              <a:rPr lang="en-US" dirty="0"/>
              <a:t>Benefits of Physical Fitness.  (2010-2012).  Retrieved November 23, 2012, from the Why I </a:t>
            </a:r>
            <a:r>
              <a:rPr lang="en-US" dirty="0" smtClean="0"/>
              <a:t>Exercise </a:t>
            </a:r>
            <a:r>
              <a:rPr lang="en-US" dirty="0"/>
              <a:t>web site at </a:t>
            </a:r>
            <a:r>
              <a:rPr lang="en-US" dirty="0" smtClean="0">
                <a:hlinkClick r:id="rId3"/>
              </a:rPr>
              <a:t>http://www.whyiexercise.com/benefits-of -physical-fitness.html</a:t>
            </a:r>
            <a:endParaRPr lang="en-US" dirty="0"/>
          </a:p>
          <a:p>
            <a:pPr>
              <a:buNone/>
            </a:pPr>
            <a:r>
              <a:rPr lang="en-US" dirty="0"/>
              <a:t>Fastest Cardio Workouts Ever.  (2012, November).  Retrieved November 23, 2012, from </a:t>
            </a:r>
            <a:r>
              <a:rPr lang="en-US" dirty="0" smtClean="0"/>
              <a:t>the </a:t>
            </a:r>
            <a:r>
              <a:rPr lang="en-US" i="1" dirty="0" smtClean="0"/>
              <a:t>Men's </a:t>
            </a:r>
            <a:r>
              <a:rPr lang="en-US" i="1" dirty="0"/>
              <a:t>Health</a:t>
            </a:r>
            <a:r>
              <a:rPr lang="en-US" dirty="0"/>
              <a:t> web site at </a:t>
            </a:r>
            <a:r>
              <a:rPr lang="en-US" dirty="0" smtClean="0">
                <a:hlinkClick r:id="rId4"/>
              </a:rPr>
              <a:t>http://www.menshealth.com/fitness/high-intensity-cardio</a:t>
            </a:r>
            <a:endParaRPr lang="en-US" dirty="0"/>
          </a:p>
          <a:p>
            <a:pPr>
              <a:buNone/>
            </a:pPr>
            <a:r>
              <a:rPr lang="en-US" dirty="0"/>
              <a:t>Pros and Cons of Cardio Exercises.  (2009, August 24).  Retrieved November 23, 2012, from the </a:t>
            </a:r>
            <a:r>
              <a:rPr lang="en-US" i="1" dirty="0" smtClean="0"/>
              <a:t>US </a:t>
            </a:r>
            <a:r>
              <a:rPr lang="en-US" i="1" dirty="0" err="1"/>
              <a:t>Ayushveda</a:t>
            </a:r>
            <a:r>
              <a:rPr lang="en-US" dirty="0"/>
              <a:t> web site at </a:t>
            </a:r>
            <a:r>
              <a:rPr lang="en-US" dirty="0" smtClean="0">
                <a:hlinkClick r:id="rId5"/>
              </a:rPr>
              <a:t>http://www.us.ayushveda.com/</a:t>
            </a:r>
            <a:r>
              <a:rPr lang="en-US" dirty="0" smtClean="0"/>
              <a:t>                     </a:t>
            </a:r>
            <a:endParaRPr lang="en-US" dirty="0"/>
          </a:p>
          <a:p>
            <a:pPr>
              <a:buNone/>
            </a:pPr>
            <a:r>
              <a:rPr lang="en-US" dirty="0" err="1"/>
              <a:t>Sarnataro</a:t>
            </a:r>
            <a:r>
              <a:rPr lang="en-US" dirty="0"/>
              <a:t>, Barbara </a:t>
            </a:r>
            <a:r>
              <a:rPr lang="en-US" dirty="0" err="1"/>
              <a:t>Russi</a:t>
            </a:r>
            <a:r>
              <a:rPr lang="en-US" dirty="0"/>
              <a:t>.  (2008, May 14).  Top Ten Fitness Facts.  Retrieved November 23, </a:t>
            </a:r>
            <a:r>
              <a:rPr lang="en-US" dirty="0" smtClean="0"/>
              <a:t>2012</a:t>
            </a:r>
            <a:r>
              <a:rPr lang="en-US" dirty="0"/>
              <a:t>, from the </a:t>
            </a:r>
            <a:r>
              <a:rPr lang="en-US" i="1" dirty="0"/>
              <a:t>WebMD</a:t>
            </a:r>
            <a:r>
              <a:rPr lang="en-US" dirty="0"/>
              <a:t> website at </a:t>
            </a:r>
            <a:r>
              <a:rPr lang="en-US" dirty="0" smtClean="0">
                <a:hlinkClick r:id="rId6"/>
              </a:rPr>
              <a:t>http://men.webmd.com/features/exercise-benefits</a:t>
            </a:r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165</TotalTime>
  <Words>389</Words>
  <Application>Microsoft Office PowerPoint</Application>
  <PresentationFormat>On-screen Show (4:3)</PresentationFormat>
  <Paragraphs>52</Paragraphs>
  <Slides>9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Exercise…It’s Worth the Extra Effort! </vt:lpstr>
      <vt:lpstr>Main Points to Consider </vt:lpstr>
      <vt:lpstr>Personalized Cardio Exercise</vt:lpstr>
      <vt:lpstr>Benefits to Regular Cardio Exercise </vt:lpstr>
      <vt:lpstr>Benefits to Regular Cardio Exercise </vt:lpstr>
      <vt:lpstr>Additional Benefits:  Feel Great and Enjoy Life!</vt:lpstr>
      <vt:lpstr>Additional Fitness Facts</vt:lpstr>
      <vt:lpstr>Conclusion</vt:lpstr>
      <vt:lpstr>References</vt:lpstr>
    </vt:vector>
  </TitlesOfParts>
  <Company>Hewlett-Packard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Speech to Persuade: Exercise!</dc:title>
  <dc:creator>Dave Jenson</dc:creator>
  <cp:lastModifiedBy>Dave Jenson</cp:lastModifiedBy>
  <cp:revision>21</cp:revision>
  <dcterms:created xsi:type="dcterms:W3CDTF">2012-11-23T20:32:03Z</dcterms:created>
  <dcterms:modified xsi:type="dcterms:W3CDTF">2012-11-26T23:30:37Z</dcterms:modified>
</cp:coreProperties>
</file>