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58" r:id="rId4"/>
    <p:sldId id="257" r:id="rId5"/>
    <p:sldId id="260" r:id="rId6"/>
    <p:sldId id="261" r:id="rId7"/>
    <p:sldId id="262" r:id="rId8"/>
    <p:sldId id="263" r:id="rId9"/>
    <p:sldId id="266" r:id="rId10"/>
    <p:sldId id="264" r:id="rId11"/>
    <p:sldId id="267" r:id="rId12"/>
    <p:sldId id="268" r:id="rId13"/>
    <p:sldId id="271" r:id="rId14"/>
    <p:sldId id="270" r:id="rId15"/>
    <p:sldId id="272" r:id="rId16"/>
    <p:sldId id="274"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663" autoAdjust="0"/>
  </p:normalViewPr>
  <p:slideViewPr>
    <p:cSldViewPr>
      <p:cViewPr varScale="1">
        <p:scale>
          <a:sx n="95" d="100"/>
          <a:sy n="95" d="100"/>
        </p:scale>
        <p:origin x="-15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57BB02-5E7D-4082-9FFE-8CBAD6DBD79E}"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71E9C069-BCD1-41A2-B5A9-7C581CA624A0}">
      <dgm:prSet/>
      <dgm:spPr/>
      <dgm:t>
        <a:bodyPr/>
        <a:lstStyle/>
        <a:p>
          <a:pPr rtl="0"/>
          <a:r>
            <a:rPr lang="en-US" dirty="0" smtClean="0"/>
            <a:t>70 </a:t>
          </a:r>
          <a:r>
            <a:rPr lang="en-US" dirty="0" smtClean="0"/>
            <a:t>CE  Beginning of Jewish expulsion from their homeland.</a:t>
          </a:r>
          <a:endParaRPr lang="en-US" dirty="0"/>
        </a:p>
      </dgm:t>
    </dgm:pt>
    <dgm:pt modelId="{D9252224-00FF-4769-A402-F2150BA34CAC}" type="parTrans" cxnId="{4FDB62B1-6585-4A37-9E93-6B0AC79B16E8}">
      <dgm:prSet/>
      <dgm:spPr/>
      <dgm:t>
        <a:bodyPr/>
        <a:lstStyle/>
        <a:p>
          <a:endParaRPr lang="en-US"/>
        </a:p>
      </dgm:t>
    </dgm:pt>
    <dgm:pt modelId="{BCE9FB62-2258-4C8A-871F-303A36DA502F}" type="sibTrans" cxnId="{4FDB62B1-6585-4A37-9E93-6B0AC79B16E8}">
      <dgm:prSet/>
      <dgm:spPr/>
      <dgm:t>
        <a:bodyPr/>
        <a:lstStyle/>
        <a:p>
          <a:endParaRPr lang="en-US"/>
        </a:p>
      </dgm:t>
    </dgm:pt>
    <dgm:pt modelId="{1CBA07A8-75DC-4D93-801E-8D85C43F67FD}">
      <dgm:prSet/>
      <dgm:spPr/>
      <dgm:t>
        <a:bodyPr/>
        <a:lstStyle/>
        <a:p>
          <a:pPr rtl="0"/>
          <a:r>
            <a:rPr lang="en-US" dirty="0" smtClean="0"/>
            <a:t>115-117 CE Thousands of Jews killed in Egypt, Cyprus, and Cyrenaica.</a:t>
          </a:r>
          <a:endParaRPr lang="en-US" dirty="0"/>
        </a:p>
      </dgm:t>
    </dgm:pt>
    <dgm:pt modelId="{0A3A5956-6118-4F22-B66D-355BE219612E}" type="parTrans" cxnId="{8D1E9208-5709-433B-9D3D-F1B4D9CA3AD9}">
      <dgm:prSet/>
      <dgm:spPr/>
      <dgm:t>
        <a:bodyPr/>
        <a:lstStyle/>
        <a:p>
          <a:endParaRPr lang="en-US"/>
        </a:p>
      </dgm:t>
    </dgm:pt>
    <dgm:pt modelId="{9B1385E7-2DCD-4AED-AED4-4F75BDE4D36F}" type="sibTrans" cxnId="{8D1E9208-5709-433B-9D3D-F1B4D9CA3AD9}">
      <dgm:prSet/>
      <dgm:spPr/>
      <dgm:t>
        <a:bodyPr/>
        <a:lstStyle/>
        <a:p>
          <a:endParaRPr lang="en-US"/>
        </a:p>
      </dgm:t>
    </dgm:pt>
    <dgm:pt modelId="{224336A3-247C-47BD-BF43-54FE136400BB}">
      <dgm:prSet/>
      <dgm:spPr/>
      <dgm:t>
        <a:bodyPr/>
        <a:lstStyle/>
        <a:p>
          <a:pPr rtl="0"/>
          <a:r>
            <a:rPr lang="en-US" dirty="0" smtClean="0"/>
            <a:t>132-135 CE 580,000 Jews killed.</a:t>
          </a:r>
          <a:endParaRPr lang="en-US" dirty="0"/>
        </a:p>
      </dgm:t>
    </dgm:pt>
    <dgm:pt modelId="{8DF7D32B-6D40-432C-A62B-2A86169E17DA}" type="parTrans" cxnId="{AFC5B0C6-A2F7-4A72-8F29-85526C6999E2}">
      <dgm:prSet/>
      <dgm:spPr/>
      <dgm:t>
        <a:bodyPr/>
        <a:lstStyle/>
        <a:p>
          <a:endParaRPr lang="en-US"/>
        </a:p>
      </dgm:t>
    </dgm:pt>
    <dgm:pt modelId="{7757D11A-601B-4676-B9C0-E1A2DC727567}" type="sibTrans" cxnId="{AFC5B0C6-A2F7-4A72-8F29-85526C6999E2}">
      <dgm:prSet/>
      <dgm:spPr/>
      <dgm:t>
        <a:bodyPr/>
        <a:lstStyle/>
        <a:p>
          <a:endParaRPr lang="en-US"/>
        </a:p>
      </dgm:t>
    </dgm:pt>
    <dgm:pt modelId="{0FB9501C-AF71-4716-90A3-9272DE5471FB}">
      <dgm:prSet/>
      <dgm:spPr/>
      <dgm:t>
        <a:bodyPr/>
        <a:lstStyle/>
        <a:p>
          <a:pPr rtl="0"/>
          <a:r>
            <a:rPr lang="en-US" dirty="0" smtClean="0"/>
            <a:t>167 CE   Jews are collectively held accountable for the death of Christ.</a:t>
          </a:r>
          <a:endParaRPr lang="en-US" dirty="0"/>
        </a:p>
      </dgm:t>
    </dgm:pt>
    <dgm:pt modelId="{C4F7CF2B-8D60-478C-9498-F024BA5BAA33}" type="parTrans" cxnId="{2B41AD02-AF02-4024-99B1-B46B1794FF28}">
      <dgm:prSet/>
      <dgm:spPr/>
      <dgm:t>
        <a:bodyPr/>
        <a:lstStyle/>
        <a:p>
          <a:endParaRPr lang="en-US"/>
        </a:p>
      </dgm:t>
    </dgm:pt>
    <dgm:pt modelId="{65C98B3B-1DD8-4820-BC02-83FABE9B5644}" type="sibTrans" cxnId="{2B41AD02-AF02-4024-99B1-B46B1794FF28}">
      <dgm:prSet/>
      <dgm:spPr/>
      <dgm:t>
        <a:bodyPr/>
        <a:lstStyle/>
        <a:p>
          <a:endParaRPr lang="en-US"/>
        </a:p>
      </dgm:t>
    </dgm:pt>
    <dgm:pt modelId="{7DAF2030-E90C-4A2D-AB6F-B55220496DFF}">
      <dgm:prSet/>
      <dgm:spPr/>
      <dgm:t>
        <a:bodyPr/>
        <a:lstStyle/>
        <a:p>
          <a:pPr rtl="0"/>
          <a:r>
            <a:rPr lang="en-US" dirty="0" smtClean="0"/>
            <a:t>418 CE   Jews forced to convert to Christianity.</a:t>
          </a:r>
          <a:endParaRPr lang="en-US" dirty="0"/>
        </a:p>
      </dgm:t>
    </dgm:pt>
    <dgm:pt modelId="{63D52022-BE0A-4667-979F-02E070A60F4E}" type="parTrans" cxnId="{9386AF0E-908D-4D2B-A332-0711DBA1315B}">
      <dgm:prSet/>
      <dgm:spPr/>
      <dgm:t>
        <a:bodyPr/>
        <a:lstStyle/>
        <a:p>
          <a:endParaRPr lang="en-US"/>
        </a:p>
      </dgm:t>
    </dgm:pt>
    <dgm:pt modelId="{632BCFD1-53C1-432C-8BB7-3042A24F8C8B}" type="sibTrans" cxnId="{9386AF0E-908D-4D2B-A332-0711DBA1315B}">
      <dgm:prSet/>
      <dgm:spPr/>
      <dgm:t>
        <a:bodyPr/>
        <a:lstStyle/>
        <a:p>
          <a:endParaRPr lang="en-US"/>
        </a:p>
      </dgm:t>
    </dgm:pt>
    <dgm:pt modelId="{DA0B8C9E-5FF9-4DE9-BAAB-C2674EBED762}">
      <dgm:prSet/>
      <dgm:spPr/>
      <dgm:t>
        <a:bodyPr/>
        <a:lstStyle/>
        <a:p>
          <a:pPr rtl="0"/>
          <a:r>
            <a:rPr lang="en-US" dirty="0" smtClean="0"/>
            <a:t>451 CE Execution of Jewish leaders.</a:t>
          </a:r>
          <a:endParaRPr lang="en-US" dirty="0"/>
        </a:p>
      </dgm:t>
    </dgm:pt>
    <dgm:pt modelId="{7395C829-134F-42F9-BCA2-B41F12A01EAD}" type="parTrans" cxnId="{C4E2D60E-E24C-4282-A5A1-B969A241E7A6}">
      <dgm:prSet/>
      <dgm:spPr/>
      <dgm:t>
        <a:bodyPr/>
        <a:lstStyle/>
        <a:p>
          <a:endParaRPr lang="en-US"/>
        </a:p>
      </dgm:t>
    </dgm:pt>
    <dgm:pt modelId="{34E3001B-E16A-453B-AC15-05C2779F4AD7}" type="sibTrans" cxnId="{C4E2D60E-E24C-4282-A5A1-B969A241E7A6}">
      <dgm:prSet/>
      <dgm:spPr/>
      <dgm:t>
        <a:bodyPr/>
        <a:lstStyle/>
        <a:p>
          <a:endParaRPr lang="en-US"/>
        </a:p>
      </dgm:t>
    </dgm:pt>
    <dgm:pt modelId="{C2963BFC-D088-4EDA-BF9B-59212C2C7290}">
      <dgm:prSet/>
      <dgm:spPr/>
      <dgm:t>
        <a:bodyPr/>
        <a:lstStyle/>
        <a:p>
          <a:pPr rtl="0"/>
          <a:r>
            <a:rPr lang="en-US" dirty="0" smtClean="0"/>
            <a:t>898 CE Confiscation of Jewish Property.</a:t>
          </a:r>
          <a:endParaRPr lang="en-US" dirty="0"/>
        </a:p>
      </dgm:t>
    </dgm:pt>
    <dgm:pt modelId="{1B09A6E0-F354-40B7-96B5-5C1E92BF0A40}" type="parTrans" cxnId="{774068B5-64DD-4971-A03B-6432953E3549}">
      <dgm:prSet/>
      <dgm:spPr/>
      <dgm:t>
        <a:bodyPr/>
        <a:lstStyle/>
        <a:p>
          <a:endParaRPr lang="en-US"/>
        </a:p>
      </dgm:t>
    </dgm:pt>
    <dgm:pt modelId="{D2F527A9-CE90-4058-A21D-21D800AEBBDE}" type="sibTrans" cxnId="{774068B5-64DD-4971-A03B-6432953E3549}">
      <dgm:prSet/>
      <dgm:spPr/>
      <dgm:t>
        <a:bodyPr/>
        <a:lstStyle/>
        <a:p>
          <a:endParaRPr lang="en-US"/>
        </a:p>
      </dgm:t>
    </dgm:pt>
    <dgm:pt modelId="{6ECF47F3-285E-4DE8-BEAF-27667B0CE1B0}">
      <dgm:prSet/>
      <dgm:spPr/>
      <dgm:t>
        <a:bodyPr/>
        <a:lstStyle/>
        <a:p>
          <a:pPr rtl="0"/>
          <a:r>
            <a:rPr lang="en-US" dirty="0" smtClean="0"/>
            <a:t>1096 CE  5,000 Jews murdered during the First Crusade.</a:t>
          </a:r>
          <a:endParaRPr lang="en-US" dirty="0"/>
        </a:p>
      </dgm:t>
    </dgm:pt>
    <dgm:pt modelId="{77C9FC8F-DC6D-4241-B79C-81A7DFBC17A3}" type="parTrans" cxnId="{82BA6072-1574-40FE-BCA2-4543860B045F}">
      <dgm:prSet/>
      <dgm:spPr/>
      <dgm:t>
        <a:bodyPr/>
        <a:lstStyle/>
        <a:p>
          <a:endParaRPr lang="en-US"/>
        </a:p>
      </dgm:t>
    </dgm:pt>
    <dgm:pt modelId="{76541D8A-13FC-40F0-9979-7897A6A1FF9E}" type="sibTrans" cxnId="{82BA6072-1574-40FE-BCA2-4543860B045F}">
      <dgm:prSet/>
      <dgm:spPr/>
      <dgm:t>
        <a:bodyPr/>
        <a:lstStyle/>
        <a:p>
          <a:endParaRPr lang="en-US"/>
        </a:p>
      </dgm:t>
    </dgm:pt>
    <dgm:pt modelId="{39E15FFF-B54B-46B7-8E2F-39F860D3B67A}" type="pres">
      <dgm:prSet presAssocID="{9657BB02-5E7D-4082-9FFE-8CBAD6DBD79E}" presName="CompostProcess" presStyleCnt="0">
        <dgm:presLayoutVars>
          <dgm:dir/>
          <dgm:resizeHandles val="exact"/>
        </dgm:presLayoutVars>
      </dgm:prSet>
      <dgm:spPr/>
      <dgm:t>
        <a:bodyPr/>
        <a:lstStyle/>
        <a:p>
          <a:endParaRPr lang="en-US"/>
        </a:p>
      </dgm:t>
    </dgm:pt>
    <dgm:pt modelId="{E32D9471-CE3D-4D53-9268-FDA382B34663}" type="pres">
      <dgm:prSet presAssocID="{9657BB02-5E7D-4082-9FFE-8CBAD6DBD79E}" presName="arrow" presStyleLbl="bgShp" presStyleIdx="0" presStyleCnt="1"/>
      <dgm:spPr/>
    </dgm:pt>
    <dgm:pt modelId="{05BEA946-79C4-4422-BE9A-A975D2F36493}" type="pres">
      <dgm:prSet presAssocID="{9657BB02-5E7D-4082-9FFE-8CBAD6DBD79E}" presName="linearProcess" presStyleCnt="0"/>
      <dgm:spPr/>
    </dgm:pt>
    <dgm:pt modelId="{531B10E4-3C71-40D1-8643-9328F2151C53}" type="pres">
      <dgm:prSet presAssocID="{71E9C069-BCD1-41A2-B5A9-7C581CA624A0}" presName="textNode" presStyleLbl="node1" presStyleIdx="0" presStyleCnt="8">
        <dgm:presLayoutVars>
          <dgm:bulletEnabled val="1"/>
        </dgm:presLayoutVars>
      </dgm:prSet>
      <dgm:spPr/>
      <dgm:t>
        <a:bodyPr/>
        <a:lstStyle/>
        <a:p>
          <a:endParaRPr lang="en-US"/>
        </a:p>
      </dgm:t>
    </dgm:pt>
    <dgm:pt modelId="{2C07FE32-FBC4-4ED2-8C89-F732C078E11E}" type="pres">
      <dgm:prSet presAssocID="{BCE9FB62-2258-4C8A-871F-303A36DA502F}" presName="sibTrans" presStyleCnt="0"/>
      <dgm:spPr/>
    </dgm:pt>
    <dgm:pt modelId="{179F4CF4-CF9A-4138-9274-E4C5A46DC0FC}" type="pres">
      <dgm:prSet presAssocID="{1CBA07A8-75DC-4D93-801E-8D85C43F67FD}" presName="textNode" presStyleLbl="node1" presStyleIdx="1" presStyleCnt="8">
        <dgm:presLayoutVars>
          <dgm:bulletEnabled val="1"/>
        </dgm:presLayoutVars>
      </dgm:prSet>
      <dgm:spPr/>
      <dgm:t>
        <a:bodyPr/>
        <a:lstStyle/>
        <a:p>
          <a:endParaRPr lang="en-US"/>
        </a:p>
      </dgm:t>
    </dgm:pt>
    <dgm:pt modelId="{8DFEF6C6-3EAE-4F4A-B462-AF7A70630332}" type="pres">
      <dgm:prSet presAssocID="{9B1385E7-2DCD-4AED-AED4-4F75BDE4D36F}" presName="sibTrans" presStyleCnt="0"/>
      <dgm:spPr/>
    </dgm:pt>
    <dgm:pt modelId="{92DEFE5C-CACE-46E9-8B6E-05F64D170D86}" type="pres">
      <dgm:prSet presAssocID="{224336A3-247C-47BD-BF43-54FE136400BB}" presName="textNode" presStyleLbl="node1" presStyleIdx="2" presStyleCnt="8">
        <dgm:presLayoutVars>
          <dgm:bulletEnabled val="1"/>
        </dgm:presLayoutVars>
      </dgm:prSet>
      <dgm:spPr/>
      <dgm:t>
        <a:bodyPr/>
        <a:lstStyle/>
        <a:p>
          <a:endParaRPr lang="en-US"/>
        </a:p>
      </dgm:t>
    </dgm:pt>
    <dgm:pt modelId="{677B11D5-D29A-4785-8954-425828B4A67E}" type="pres">
      <dgm:prSet presAssocID="{7757D11A-601B-4676-B9C0-E1A2DC727567}" presName="sibTrans" presStyleCnt="0"/>
      <dgm:spPr/>
    </dgm:pt>
    <dgm:pt modelId="{F1B28A88-C640-4AEB-A74D-736DACC9AEAB}" type="pres">
      <dgm:prSet presAssocID="{0FB9501C-AF71-4716-90A3-9272DE5471FB}" presName="textNode" presStyleLbl="node1" presStyleIdx="3" presStyleCnt="8">
        <dgm:presLayoutVars>
          <dgm:bulletEnabled val="1"/>
        </dgm:presLayoutVars>
      </dgm:prSet>
      <dgm:spPr/>
      <dgm:t>
        <a:bodyPr/>
        <a:lstStyle/>
        <a:p>
          <a:endParaRPr lang="en-US"/>
        </a:p>
      </dgm:t>
    </dgm:pt>
    <dgm:pt modelId="{9ED0762F-CE9C-412F-BE4B-FE9C02C24481}" type="pres">
      <dgm:prSet presAssocID="{65C98B3B-1DD8-4820-BC02-83FABE9B5644}" presName="sibTrans" presStyleCnt="0"/>
      <dgm:spPr/>
    </dgm:pt>
    <dgm:pt modelId="{64B466FA-26D7-431F-8BA5-EE31CCE3AED7}" type="pres">
      <dgm:prSet presAssocID="{7DAF2030-E90C-4A2D-AB6F-B55220496DFF}" presName="textNode" presStyleLbl="node1" presStyleIdx="4" presStyleCnt="8">
        <dgm:presLayoutVars>
          <dgm:bulletEnabled val="1"/>
        </dgm:presLayoutVars>
      </dgm:prSet>
      <dgm:spPr/>
      <dgm:t>
        <a:bodyPr/>
        <a:lstStyle/>
        <a:p>
          <a:endParaRPr lang="en-US"/>
        </a:p>
      </dgm:t>
    </dgm:pt>
    <dgm:pt modelId="{03E88A99-4D9B-4374-ADAF-33D58D425C17}" type="pres">
      <dgm:prSet presAssocID="{632BCFD1-53C1-432C-8BB7-3042A24F8C8B}" presName="sibTrans" presStyleCnt="0"/>
      <dgm:spPr/>
    </dgm:pt>
    <dgm:pt modelId="{81B7A53B-AD83-47CF-A5CF-25BC0A152877}" type="pres">
      <dgm:prSet presAssocID="{DA0B8C9E-5FF9-4DE9-BAAB-C2674EBED762}" presName="textNode" presStyleLbl="node1" presStyleIdx="5" presStyleCnt="8">
        <dgm:presLayoutVars>
          <dgm:bulletEnabled val="1"/>
        </dgm:presLayoutVars>
      </dgm:prSet>
      <dgm:spPr/>
      <dgm:t>
        <a:bodyPr/>
        <a:lstStyle/>
        <a:p>
          <a:endParaRPr lang="en-US"/>
        </a:p>
      </dgm:t>
    </dgm:pt>
    <dgm:pt modelId="{5B6F6728-E4AE-4CC5-96F6-B1E6EA1D4625}" type="pres">
      <dgm:prSet presAssocID="{34E3001B-E16A-453B-AC15-05C2779F4AD7}" presName="sibTrans" presStyleCnt="0"/>
      <dgm:spPr/>
    </dgm:pt>
    <dgm:pt modelId="{495096B8-F606-4D65-8A14-A3E6FA465503}" type="pres">
      <dgm:prSet presAssocID="{C2963BFC-D088-4EDA-BF9B-59212C2C7290}" presName="textNode" presStyleLbl="node1" presStyleIdx="6" presStyleCnt="8">
        <dgm:presLayoutVars>
          <dgm:bulletEnabled val="1"/>
        </dgm:presLayoutVars>
      </dgm:prSet>
      <dgm:spPr/>
      <dgm:t>
        <a:bodyPr/>
        <a:lstStyle/>
        <a:p>
          <a:endParaRPr lang="en-US"/>
        </a:p>
      </dgm:t>
    </dgm:pt>
    <dgm:pt modelId="{0C9B781A-1CBF-43C9-9C77-B0DB71D0079F}" type="pres">
      <dgm:prSet presAssocID="{D2F527A9-CE90-4058-A21D-21D800AEBBDE}" presName="sibTrans" presStyleCnt="0"/>
      <dgm:spPr/>
    </dgm:pt>
    <dgm:pt modelId="{6FE2AEE5-CC21-4B4B-9908-8EA7A768353D}" type="pres">
      <dgm:prSet presAssocID="{6ECF47F3-285E-4DE8-BEAF-27667B0CE1B0}" presName="textNode" presStyleLbl="node1" presStyleIdx="7" presStyleCnt="8">
        <dgm:presLayoutVars>
          <dgm:bulletEnabled val="1"/>
        </dgm:presLayoutVars>
      </dgm:prSet>
      <dgm:spPr/>
      <dgm:t>
        <a:bodyPr/>
        <a:lstStyle/>
        <a:p>
          <a:endParaRPr lang="en-US"/>
        </a:p>
      </dgm:t>
    </dgm:pt>
  </dgm:ptLst>
  <dgm:cxnLst>
    <dgm:cxn modelId="{8D1E9208-5709-433B-9D3D-F1B4D9CA3AD9}" srcId="{9657BB02-5E7D-4082-9FFE-8CBAD6DBD79E}" destId="{1CBA07A8-75DC-4D93-801E-8D85C43F67FD}" srcOrd="1" destOrd="0" parTransId="{0A3A5956-6118-4F22-B66D-355BE219612E}" sibTransId="{9B1385E7-2DCD-4AED-AED4-4F75BDE4D36F}"/>
    <dgm:cxn modelId="{06F3D2F0-9601-4AAB-8C5F-6EFC0A514926}" type="presOf" srcId="{71E9C069-BCD1-41A2-B5A9-7C581CA624A0}" destId="{531B10E4-3C71-40D1-8643-9328F2151C53}" srcOrd="0" destOrd="0" presId="urn:microsoft.com/office/officeart/2005/8/layout/hProcess9"/>
    <dgm:cxn modelId="{4FDB62B1-6585-4A37-9E93-6B0AC79B16E8}" srcId="{9657BB02-5E7D-4082-9FFE-8CBAD6DBD79E}" destId="{71E9C069-BCD1-41A2-B5A9-7C581CA624A0}" srcOrd="0" destOrd="0" parTransId="{D9252224-00FF-4769-A402-F2150BA34CAC}" sibTransId="{BCE9FB62-2258-4C8A-871F-303A36DA502F}"/>
    <dgm:cxn modelId="{9386AF0E-908D-4D2B-A332-0711DBA1315B}" srcId="{9657BB02-5E7D-4082-9FFE-8CBAD6DBD79E}" destId="{7DAF2030-E90C-4A2D-AB6F-B55220496DFF}" srcOrd="4" destOrd="0" parTransId="{63D52022-BE0A-4667-979F-02E070A60F4E}" sibTransId="{632BCFD1-53C1-432C-8BB7-3042A24F8C8B}"/>
    <dgm:cxn modelId="{C4E2D60E-E24C-4282-A5A1-B969A241E7A6}" srcId="{9657BB02-5E7D-4082-9FFE-8CBAD6DBD79E}" destId="{DA0B8C9E-5FF9-4DE9-BAAB-C2674EBED762}" srcOrd="5" destOrd="0" parTransId="{7395C829-134F-42F9-BCA2-B41F12A01EAD}" sibTransId="{34E3001B-E16A-453B-AC15-05C2779F4AD7}"/>
    <dgm:cxn modelId="{B23DDE4D-DC5F-4D6D-9194-1798D305D92E}" type="presOf" srcId="{224336A3-247C-47BD-BF43-54FE136400BB}" destId="{92DEFE5C-CACE-46E9-8B6E-05F64D170D86}" srcOrd="0" destOrd="0" presId="urn:microsoft.com/office/officeart/2005/8/layout/hProcess9"/>
    <dgm:cxn modelId="{774068B5-64DD-4971-A03B-6432953E3549}" srcId="{9657BB02-5E7D-4082-9FFE-8CBAD6DBD79E}" destId="{C2963BFC-D088-4EDA-BF9B-59212C2C7290}" srcOrd="6" destOrd="0" parTransId="{1B09A6E0-F354-40B7-96B5-5C1E92BF0A40}" sibTransId="{D2F527A9-CE90-4058-A21D-21D800AEBBDE}"/>
    <dgm:cxn modelId="{072E1417-C078-4BBD-A91B-812AC4502A1F}" type="presOf" srcId="{7DAF2030-E90C-4A2D-AB6F-B55220496DFF}" destId="{64B466FA-26D7-431F-8BA5-EE31CCE3AED7}" srcOrd="0" destOrd="0" presId="urn:microsoft.com/office/officeart/2005/8/layout/hProcess9"/>
    <dgm:cxn modelId="{E7F96134-8C3E-487D-AFDD-530F9C0146AC}" type="presOf" srcId="{9657BB02-5E7D-4082-9FFE-8CBAD6DBD79E}" destId="{39E15FFF-B54B-46B7-8E2F-39F860D3B67A}" srcOrd="0" destOrd="0" presId="urn:microsoft.com/office/officeart/2005/8/layout/hProcess9"/>
    <dgm:cxn modelId="{AFC5B0C6-A2F7-4A72-8F29-85526C6999E2}" srcId="{9657BB02-5E7D-4082-9FFE-8CBAD6DBD79E}" destId="{224336A3-247C-47BD-BF43-54FE136400BB}" srcOrd="2" destOrd="0" parTransId="{8DF7D32B-6D40-432C-A62B-2A86169E17DA}" sibTransId="{7757D11A-601B-4676-B9C0-E1A2DC727567}"/>
    <dgm:cxn modelId="{26A5C9D7-FE4B-4B80-BABE-D33891455DA7}" type="presOf" srcId="{DA0B8C9E-5FF9-4DE9-BAAB-C2674EBED762}" destId="{81B7A53B-AD83-47CF-A5CF-25BC0A152877}" srcOrd="0" destOrd="0" presId="urn:microsoft.com/office/officeart/2005/8/layout/hProcess9"/>
    <dgm:cxn modelId="{230F74A4-289D-4245-B4C8-3A34E57BC6B9}" type="presOf" srcId="{6ECF47F3-285E-4DE8-BEAF-27667B0CE1B0}" destId="{6FE2AEE5-CC21-4B4B-9908-8EA7A768353D}" srcOrd="0" destOrd="0" presId="urn:microsoft.com/office/officeart/2005/8/layout/hProcess9"/>
    <dgm:cxn modelId="{2B41AD02-AF02-4024-99B1-B46B1794FF28}" srcId="{9657BB02-5E7D-4082-9FFE-8CBAD6DBD79E}" destId="{0FB9501C-AF71-4716-90A3-9272DE5471FB}" srcOrd="3" destOrd="0" parTransId="{C4F7CF2B-8D60-478C-9498-F024BA5BAA33}" sibTransId="{65C98B3B-1DD8-4820-BC02-83FABE9B5644}"/>
    <dgm:cxn modelId="{9B2FB492-A5AA-4CBF-A88F-887ACF6755DC}" type="presOf" srcId="{0FB9501C-AF71-4716-90A3-9272DE5471FB}" destId="{F1B28A88-C640-4AEB-A74D-736DACC9AEAB}" srcOrd="0" destOrd="0" presId="urn:microsoft.com/office/officeart/2005/8/layout/hProcess9"/>
    <dgm:cxn modelId="{82BA6072-1574-40FE-BCA2-4543860B045F}" srcId="{9657BB02-5E7D-4082-9FFE-8CBAD6DBD79E}" destId="{6ECF47F3-285E-4DE8-BEAF-27667B0CE1B0}" srcOrd="7" destOrd="0" parTransId="{77C9FC8F-DC6D-4241-B79C-81A7DFBC17A3}" sibTransId="{76541D8A-13FC-40F0-9979-7897A6A1FF9E}"/>
    <dgm:cxn modelId="{732981AE-EC4B-4082-B4DB-B30BDB2F4249}" type="presOf" srcId="{C2963BFC-D088-4EDA-BF9B-59212C2C7290}" destId="{495096B8-F606-4D65-8A14-A3E6FA465503}" srcOrd="0" destOrd="0" presId="urn:microsoft.com/office/officeart/2005/8/layout/hProcess9"/>
    <dgm:cxn modelId="{9C201006-B54B-45EF-939E-F777D31F62F3}" type="presOf" srcId="{1CBA07A8-75DC-4D93-801E-8D85C43F67FD}" destId="{179F4CF4-CF9A-4138-9274-E4C5A46DC0FC}" srcOrd="0" destOrd="0" presId="urn:microsoft.com/office/officeart/2005/8/layout/hProcess9"/>
    <dgm:cxn modelId="{6C3DA237-288E-463F-A4D3-0C5E547B1B8B}" type="presParOf" srcId="{39E15FFF-B54B-46B7-8E2F-39F860D3B67A}" destId="{E32D9471-CE3D-4D53-9268-FDA382B34663}" srcOrd="0" destOrd="0" presId="urn:microsoft.com/office/officeart/2005/8/layout/hProcess9"/>
    <dgm:cxn modelId="{0477A9F7-B0A5-40DD-8C95-012F3BA3B13A}" type="presParOf" srcId="{39E15FFF-B54B-46B7-8E2F-39F860D3B67A}" destId="{05BEA946-79C4-4422-BE9A-A975D2F36493}" srcOrd="1" destOrd="0" presId="urn:microsoft.com/office/officeart/2005/8/layout/hProcess9"/>
    <dgm:cxn modelId="{28FD2235-075C-4761-81D9-B419A24D340A}" type="presParOf" srcId="{05BEA946-79C4-4422-BE9A-A975D2F36493}" destId="{531B10E4-3C71-40D1-8643-9328F2151C53}" srcOrd="0" destOrd="0" presId="urn:microsoft.com/office/officeart/2005/8/layout/hProcess9"/>
    <dgm:cxn modelId="{A5F7C165-E4A5-49FD-A1B1-5FAFC81D915B}" type="presParOf" srcId="{05BEA946-79C4-4422-BE9A-A975D2F36493}" destId="{2C07FE32-FBC4-4ED2-8C89-F732C078E11E}" srcOrd="1" destOrd="0" presId="urn:microsoft.com/office/officeart/2005/8/layout/hProcess9"/>
    <dgm:cxn modelId="{89F3A88F-EC0B-4A5D-8654-1871C273D91A}" type="presParOf" srcId="{05BEA946-79C4-4422-BE9A-A975D2F36493}" destId="{179F4CF4-CF9A-4138-9274-E4C5A46DC0FC}" srcOrd="2" destOrd="0" presId="urn:microsoft.com/office/officeart/2005/8/layout/hProcess9"/>
    <dgm:cxn modelId="{65843FF0-0301-409F-BC7D-7FC4EACC8196}" type="presParOf" srcId="{05BEA946-79C4-4422-BE9A-A975D2F36493}" destId="{8DFEF6C6-3EAE-4F4A-B462-AF7A70630332}" srcOrd="3" destOrd="0" presId="urn:microsoft.com/office/officeart/2005/8/layout/hProcess9"/>
    <dgm:cxn modelId="{A1D4FCCB-8891-477A-9957-A4D7D9907310}" type="presParOf" srcId="{05BEA946-79C4-4422-BE9A-A975D2F36493}" destId="{92DEFE5C-CACE-46E9-8B6E-05F64D170D86}" srcOrd="4" destOrd="0" presId="urn:microsoft.com/office/officeart/2005/8/layout/hProcess9"/>
    <dgm:cxn modelId="{C9E0DA2A-D536-491E-9E01-9D5936AD020E}" type="presParOf" srcId="{05BEA946-79C4-4422-BE9A-A975D2F36493}" destId="{677B11D5-D29A-4785-8954-425828B4A67E}" srcOrd="5" destOrd="0" presId="urn:microsoft.com/office/officeart/2005/8/layout/hProcess9"/>
    <dgm:cxn modelId="{6CDBD37E-A90D-4EE5-9BAC-C9EA26561EA7}" type="presParOf" srcId="{05BEA946-79C4-4422-BE9A-A975D2F36493}" destId="{F1B28A88-C640-4AEB-A74D-736DACC9AEAB}" srcOrd="6" destOrd="0" presId="urn:microsoft.com/office/officeart/2005/8/layout/hProcess9"/>
    <dgm:cxn modelId="{F9B05AD6-3A3F-402C-AEEF-9FDF08B65144}" type="presParOf" srcId="{05BEA946-79C4-4422-BE9A-A975D2F36493}" destId="{9ED0762F-CE9C-412F-BE4B-FE9C02C24481}" srcOrd="7" destOrd="0" presId="urn:microsoft.com/office/officeart/2005/8/layout/hProcess9"/>
    <dgm:cxn modelId="{94C58E85-C9EA-415A-B9D7-B25FFF271863}" type="presParOf" srcId="{05BEA946-79C4-4422-BE9A-A975D2F36493}" destId="{64B466FA-26D7-431F-8BA5-EE31CCE3AED7}" srcOrd="8" destOrd="0" presId="urn:microsoft.com/office/officeart/2005/8/layout/hProcess9"/>
    <dgm:cxn modelId="{1F030D41-5F61-4BD6-8112-275F3000D595}" type="presParOf" srcId="{05BEA946-79C4-4422-BE9A-A975D2F36493}" destId="{03E88A99-4D9B-4374-ADAF-33D58D425C17}" srcOrd="9" destOrd="0" presId="urn:microsoft.com/office/officeart/2005/8/layout/hProcess9"/>
    <dgm:cxn modelId="{E6C597AC-14FD-4EC1-8FDB-4CEC0C76CC64}" type="presParOf" srcId="{05BEA946-79C4-4422-BE9A-A975D2F36493}" destId="{81B7A53B-AD83-47CF-A5CF-25BC0A152877}" srcOrd="10" destOrd="0" presId="urn:microsoft.com/office/officeart/2005/8/layout/hProcess9"/>
    <dgm:cxn modelId="{BCB0BA41-B308-432F-8B7F-5FD902C08D60}" type="presParOf" srcId="{05BEA946-79C4-4422-BE9A-A975D2F36493}" destId="{5B6F6728-E4AE-4CC5-96F6-B1E6EA1D4625}" srcOrd="11" destOrd="0" presId="urn:microsoft.com/office/officeart/2005/8/layout/hProcess9"/>
    <dgm:cxn modelId="{5903E7BB-0DFA-4FDC-9973-DE9AB6C89403}" type="presParOf" srcId="{05BEA946-79C4-4422-BE9A-A975D2F36493}" destId="{495096B8-F606-4D65-8A14-A3E6FA465503}" srcOrd="12" destOrd="0" presId="urn:microsoft.com/office/officeart/2005/8/layout/hProcess9"/>
    <dgm:cxn modelId="{967BB69E-AE00-476F-BD90-59E479D076B9}" type="presParOf" srcId="{05BEA946-79C4-4422-BE9A-A975D2F36493}" destId="{0C9B781A-1CBF-43C9-9C77-B0DB71D0079F}" srcOrd="13" destOrd="0" presId="urn:microsoft.com/office/officeart/2005/8/layout/hProcess9"/>
    <dgm:cxn modelId="{2E42CE36-A7DE-4893-9328-5FF646497E0E}" type="presParOf" srcId="{05BEA946-79C4-4422-BE9A-A975D2F36493}" destId="{6FE2AEE5-CC21-4B4B-9908-8EA7A768353D}" srcOrd="1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2D9471-CE3D-4D53-9268-FDA382B34663}">
      <dsp:nvSpPr>
        <dsp:cNvPr id="0" name=""/>
        <dsp:cNvSpPr/>
      </dsp:nvSpPr>
      <dsp:spPr>
        <a:xfrm>
          <a:off x="617219" y="0"/>
          <a:ext cx="6995160" cy="470916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1B10E4-3C71-40D1-8643-9328F2151C53}">
      <dsp:nvSpPr>
        <dsp:cNvPr id="0" name=""/>
        <dsp:cNvSpPr/>
      </dsp:nvSpPr>
      <dsp:spPr>
        <a:xfrm>
          <a:off x="326" y="1412747"/>
          <a:ext cx="985502" cy="18836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dirty="0" smtClean="0"/>
            <a:t>70 </a:t>
          </a:r>
          <a:r>
            <a:rPr lang="en-US" sz="1100" kern="1200" dirty="0" smtClean="0"/>
            <a:t>CE  Beginning of Jewish expulsion from their homeland.</a:t>
          </a:r>
          <a:endParaRPr lang="en-US" sz="1100" kern="1200" dirty="0"/>
        </a:p>
      </dsp:txBody>
      <dsp:txXfrm>
        <a:off x="326" y="1412747"/>
        <a:ext cx="985502" cy="1883664"/>
      </dsp:txXfrm>
    </dsp:sp>
    <dsp:sp modelId="{179F4CF4-CF9A-4138-9274-E4C5A46DC0FC}">
      <dsp:nvSpPr>
        <dsp:cNvPr id="0" name=""/>
        <dsp:cNvSpPr/>
      </dsp:nvSpPr>
      <dsp:spPr>
        <a:xfrm>
          <a:off x="1035104" y="1412747"/>
          <a:ext cx="985502" cy="18836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dirty="0" smtClean="0"/>
            <a:t>115-117 CE Thousands of Jews killed in Egypt, Cyprus, and Cyrenaica.</a:t>
          </a:r>
          <a:endParaRPr lang="en-US" sz="1100" kern="1200" dirty="0"/>
        </a:p>
      </dsp:txBody>
      <dsp:txXfrm>
        <a:off x="1035104" y="1412747"/>
        <a:ext cx="985502" cy="1883664"/>
      </dsp:txXfrm>
    </dsp:sp>
    <dsp:sp modelId="{92DEFE5C-CACE-46E9-8B6E-05F64D170D86}">
      <dsp:nvSpPr>
        <dsp:cNvPr id="0" name=""/>
        <dsp:cNvSpPr/>
      </dsp:nvSpPr>
      <dsp:spPr>
        <a:xfrm>
          <a:off x="2069882" y="1412747"/>
          <a:ext cx="985502" cy="18836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dirty="0" smtClean="0"/>
            <a:t>132-135 CE 580,000 Jews killed.</a:t>
          </a:r>
          <a:endParaRPr lang="en-US" sz="1100" kern="1200" dirty="0"/>
        </a:p>
      </dsp:txBody>
      <dsp:txXfrm>
        <a:off x="2069882" y="1412747"/>
        <a:ext cx="985502" cy="1883664"/>
      </dsp:txXfrm>
    </dsp:sp>
    <dsp:sp modelId="{F1B28A88-C640-4AEB-A74D-736DACC9AEAB}">
      <dsp:nvSpPr>
        <dsp:cNvPr id="0" name=""/>
        <dsp:cNvSpPr/>
      </dsp:nvSpPr>
      <dsp:spPr>
        <a:xfrm>
          <a:off x="3104659" y="1412747"/>
          <a:ext cx="985502" cy="18836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dirty="0" smtClean="0"/>
            <a:t>167 CE   Jews are collectively held accountable for the death of Christ.</a:t>
          </a:r>
          <a:endParaRPr lang="en-US" sz="1100" kern="1200" dirty="0"/>
        </a:p>
      </dsp:txBody>
      <dsp:txXfrm>
        <a:off x="3104659" y="1412747"/>
        <a:ext cx="985502" cy="1883664"/>
      </dsp:txXfrm>
    </dsp:sp>
    <dsp:sp modelId="{64B466FA-26D7-431F-8BA5-EE31CCE3AED7}">
      <dsp:nvSpPr>
        <dsp:cNvPr id="0" name=""/>
        <dsp:cNvSpPr/>
      </dsp:nvSpPr>
      <dsp:spPr>
        <a:xfrm>
          <a:off x="4139437" y="1412747"/>
          <a:ext cx="985502" cy="18836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dirty="0" smtClean="0"/>
            <a:t>418 CE   Jews forced to convert to Christianity.</a:t>
          </a:r>
          <a:endParaRPr lang="en-US" sz="1100" kern="1200" dirty="0"/>
        </a:p>
      </dsp:txBody>
      <dsp:txXfrm>
        <a:off x="4139437" y="1412747"/>
        <a:ext cx="985502" cy="1883664"/>
      </dsp:txXfrm>
    </dsp:sp>
    <dsp:sp modelId="{81B7A53B-AD83-47CF-A5CF-25BC0A152877}">
      <dsp:nvSpPr>
        <dsp:cNvPr id="0" name=""/>
        <dsp:cNvSpPr/>
      </dsp:nvSpPr>
      <dsp:spPr>
        <a:xfrm>
          <a:off x="5174215" y="1412747"/>
          <a:ext cx="985502" cy="18836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dirty="0" smtClean="0"/>
            <a:t>451 CE Execution of Jewish leaders.</a:t>
          </a:r>
          <a:endParaRPr lang="en-US" sz="1100" kern="1200" dirty="0"/>
        </a:p>
      </dsp:txBody>
      <dsp:txXfrm>
        <a:off x="5174215" y="1412747"/>
        <a:ext cx="985502" cy="1883664"/>
      </dsp:txXfrm>
    </dsp:sp>
    <dsp:sp modelId="{495096B8-F606-4D65-8A14-A3E6FA465503}">
      <dsp:nvSpPr>
        <dsp:cNvPr id="0" name=""/>
        <dsp:cNvSpPr/>
      </dsp:nvSpPr>
      <dsp:spPr>
        <a:xfrm>
          <a:off x="6208993" y="1412747"/>
          <a:ext cx="985502" cy="18836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dirty="0" smtClean="0"/>
            <a:t>898 CE Confiscation of Jewish Property.</a:t>
          </a:r>
          <a:endParaRPr lang="en-US" sz="1100" kern="1200" dirty="0"/>
        </a:p>
      </dsp:txBody>
      <dsp:txXfrm>
        <a:off x="6208993" y="1412747"/>
        <a:ext cx="985502" cy="1883664"/>
      </dsp:txXfrm>
    </dsp:sp>
    <dsp:sp modelId="{6FE2AEE5-CC21-4B4B-9908-8EA7A768353D}">
      <dsp:nvSpPr>
        <dsp:cNvPr id="0" name=""/>
        <dsp:cNvSpPr/>
      </dsp:nvSpPr>
      <dsp:spPr>
        <a:xfrm>
          <a:off x="7243770" y="1412747"/>
          <a:ext cx="985502" cy="18836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dirty="0" smtClean="0"/>
            <a:t>1096 CE  5,000 Jews murdered during the First Crusade.</a:t>
          </a:r>
          <a:endParaRPr lang="en-US" sz="1100" kern="1200" dirty="0"/>
        </a:p>
      </dsp:txBody>
      <dsp:txXfrm>
        <a:off x="7243770" y="1412747"/>
        <a:ext cx="985502" cy="188366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B30EE169-E6FA-43DA-AB04-CA14199E2497}" type="datetimeFigureOut">
              <a:rPr lang="en-US" smtClean="0"/>
              <a:pPr/>
              <a:t>4/20/2011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0AA73B0B-2D15-483A-96F4-E04A8EF16609}"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0EE169-E6FA-43DA-AB04-CA14199E2497}" type="datetimeFigureOut">
              <a:rPr lang="en-US" smtClean="0"/>
              <a:pPr/>
              <a:t>4/20/2011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73B0B-2D15-483A-96F4-E04A8EF166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0EE169-E6FA-43DA-AB04-CA14199E2497}" type="datetimeFigureOut">
              <a:rPr lang="en-US" smtClean="0"/>
              <a:pPr/>
              <a:t>4/20/2011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73B0B-2D15-483A-96F4-E04A8EF166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0EE169-E6FA-43DA-AB04-CA14199E2497}" type="datetimeFigureOut">
              <a:rPr lang="en-US" smtClean="0"/>
              <a:pPr/>
              <a:t>4/20/2011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73B0B-2D15-483A-96F4-E04A8EF166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30EE169-E6FA-43DA-AB04-CA14199E2497}" type="datetimeFigureOut">
              <a:rPr lang="en-US" smtClean="0"/>
              <a:pPr/>
              <a:t>4/20/2011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0AA73B0B-2D15-483A-96F4-E04A8EF1660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30EE169-E6FA-43DA-AB04-CA14199E2497}" type="datetimeFigureOut">
              <a:rPr lang="en-US" smtClean="0"/>
              <a:pPr/>
              <a:t>4/20/2011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73B0B-2D15-483A-96F4-E04A8EF166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30EE169-E6FA-43DA-AB04-CA14199E2497}" type="datetimeFigureOut">
              <a:rPr lang="en-US" smtClean="0"/>
              <a:pPr/>
              <a:t>4/20/2011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A73B0B-2D15-483A-96F4-E04A8EF166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30EE169-E6FA-43DA-AB04-CA14199E2497}" type="datetimeFigureOut">
              <a:rPr lang="en-US" smtClean="0"/>
              <a:pPr/>
              <a:t>4/20/2011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A73B0B-2D15-483A-96F4-E04A8EF166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EE169-E6FA-43DA-AB04-CA14199E2497}" type="datetimeFigureOut">
              <a:rPr lang="en-US" smtClean="0"/>
              <a:pPr/>
              <a:t>4/20/2011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73B0B-2D15-483A-96F4-E04A8EF166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30EE169-E6FA-43DA-AB04-CA14199E2497}" type="datetimeFigureOut">
              <a:rPr lang="en-US" smtClean="0"/>
              <a:pPr/>
              <a:t>4/20/2011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73B0B-2D15-483A-96F4-E04A8EF166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30EE169-E6FA-43DA-AB04-CA14199E2497}" type="datetimeFigureOut">
              <a:rPr lang="en-US" smtClean="0"/>
              <a:pPr/>
              <a:t>4/20/2011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73B0B-2D15-483A-96F4-E04A8EF1660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30EE169-E6FA-43DA-AB04-CA14199E2497}" type="datetimeFigureOut">
              <a:rPr lang="en-US" smtClean="0"/>
              <a:pPr/>
              <a:t>4/20/2011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AA73B0B-2D15-483A-96F4-E04A8EF1660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HOLOCAUST</a:t>
            </a:r>
            <a:br>
              <a:rPr lang="en-US" dirty="0" smtClean="0"/>
            </a:br>
            <a:r>
              <a:rPr lang="en-US" dirty="0" smtClean="0"/>
              <a:t>Cause and Effect</a:t>
            </a:r>
            <a:endParaRPr lang="en-US" dirty="0"/>
          </a:p>
        </p:txBody>
      </p:sp>
      <p:sp>
        <p:nvSpPr>
          <p:cNvPr id="3" name="Subtitle 2"/>
          <p:cNvSpPr>
            <a:spLocks noGrp="1"/>
          </p:cNvSpPr>
          <p:nvPr>
            <p:ph type="subTitle" idx="1"/>
          </p:nvPr>
        </p:nvSpPr>
        <p:spPr/>
        <p:txBody>
          <a:bodyPr/>
          <a:lstStyle/>
          <a:p>
            <a:endParaRPr lang="en-US" dirty="0" smtClean="0"/>
          </a:p>
          <a:p>
            <a:r>
              <a:rPr lang="en-US" dirty="0" smtClean="0"/>
              <a:t>By David L. Jenson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Effects of the Holocaust</a:t>
            </a:r>
            <a:endParaRPr lang="en-US" dirty="0"/>
          </a:p>
        </p:txBody>
      </p:sp>
      <p:sp>
        <p:nvSpPr>
          <p:cNvPr id="3" name="Subtitle 2"/>
          <p:cNvSpPr>
            <a:spLocks noGrp="1"/>
          </p:cNvSpPr>
          <p:nvPr>
            <p:ph type="subTitle" idx="1"/>
          </p:nvPr>
        </p:nvSpPr>
        <p:spPr/>
        <p:txBody>
          <a:bodyPr/>
          <a:lstStyle/>
          <a:p>
            <a:r>
              <a:rPr lang="en-US" dirty="0" smtClean="0"/>
              <a:t>Was there life after Genocide?</a:t>
            </a:r>
          </a:p>
          <a:p>
            <a:r>
              <a:rPr lang="en-US" dirty="0" smtClean="0"/>
              <a:t>Could the Jews move on after surviving such conditions?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Effects on Individuals</a:t>
            </a:r>
            <a:br>
              <a:rPr lang="en-US" dirty="0" smtClean="0"/>
            </a:br>
            <a:r>
              <a:rPr lang="en-US" dirty="0" smtClean="0"/>
              <a:t>“The Walking Wounded”</a:t>
            </a:r>
            <a:endParaRPr lang="en-US" dirty="0"/>
          </a:p>
        </p:txBody>
      </p:sp>
      <p:sp>
        <p:nvSpPr>
          <p:cNvPr id="3" name="Content Placeholder 2"/>
          <p:cNvSpPr>
            <a:spLocks noGrp="1"/>
          </p:cNvSpPr>
          <p:nvPr>
            <p:ph idx="1"/>
          </p:nvPr>
        </p:nvSpPr>
        <p:spPr/>
        <p:txBody>
          <a:bodyPr/>
          <a:lstStyle/>
          <a:p>
            <a:r>
              <a:rPr lang="en-US" dirty="0" smtClean="0"/>
              <a:t>Post-Traumatic Stress Disorder (PTSD)</a:t>
            </a:r>
          </a:p>
          <a:p>
            <a:pPr lvl="1"/>
            <a:r>
              <a:rPr lang="en-US" dirty="0" smtClean="0"/>
              <a:t>Flashbacks triggered by sights, sounds, and smells</a:t>
            </a:r>
          </a:p>
          <a:p>
            <a:pPr lvl="1"/>
            <a:r>
              <a:rPr lang="en-US" dirty="0" smtClean="0"/>
              <a:t>Sleep Disturbances</a:t>
            </a:r>
          </a:p>
          <a:p>
            <a:pPr lvl="1"/>
            <a:r>
              <a:rPr lang="en-US" dirty="0" smtClean="0"/>
              <a:t>Memory Lapses</a:t>
            </a:r>
          </a:p>
          <a:p>
            <a:pPr lvl="1"/>
            <a:r>
              <a:rPr lang="en-US" dirty="0" smtClean="0"/>
              <a:t>Emotional Numbing</a:t>
            </a:r>
          </a:p>
          <a:p>
            <a:r>
              <a:rPr lang="en-US" dirty="0" smtClean="0"/>
              <a:t>Mental and Physical Scars</a:t>
            </a:r>
          </a:p>
          <a:p>
            <a:r>
              <a:rPr lang="en-US" dirty="0" smtClean="0"/>
              <a:t>Survivor </a:t>
            </a:r>
            <a:r>
              <a:rPr lang="en-US" dirty="0" smtClean="0"/>
              <a:t>Guilt</a:t>
            </a:r>
          </a:p>
          <a:p>
            <a:r>
              <a:rPr lang="en-US" dirty="0" smtClean="0"/>
              <a:t>Feelings of Hate or </a:t>
            </a:r>
            <a:r>
              <a:rPr lang="en-US" dirty="0" err="1" smtClean="0"/>
              <a:t>Vengence</a:t>
            </a:r>
            <a:endParaRPr lang="en-US" dirty="0" smtClean="0"/>
          </a:p>
          <a:p>
            <a:r>
              <a:rPr lang="en-US" dirty="0" smtClean="0"/>
              <a:t>Some </a:t>
            </a:r>
            <a:r>
              <a:rPr lang="en-US" dirty="0" smtClean="0"/>
              <a:t>R</a:t>
            </a:r>
            <a:r>
              <a:rPr lang="en-US" dirty="0" smtClean="0"/>
              <a:t>emained Trapped in the Past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20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008313" cy="1676400"/>
          </a:xfrm>
        </p:spPr>
        <p:txBody>
          <a:bodyPr/>
          <a:lstStyle/>
          <a:p>
            <a:pPr algn="ctr"/>
            <a:r>
              <a:rPr lang="en-US" dirty="0" smtClean="0"/>
              <a:t>HOLOCAUST REFUGEES </a:t>
            </a:r>
            <a:endParaRPr lang="en-US" dirty="0"/>
          </a:p>
        </p:txBody>
      </p:sp>
      <p:sp>
        <p:nvSpPr>
          <p:cNvPr id="3" name="Text Placeholder 2"/>
          <p:cNvSpPr>
            <a:spLocks noGrp="1"/>
          </p:cNvSpPr>
          <p:nvPr>
            <p:ph type="body" idx="2"/>
          </p:nvPr>
        </p:nvSpPr>
        <p:spPr>
          <a:xfrm>
            <a:off x="457200" y="3048000"/>
            <a:ext cx="3008313" cy="3078163"/>
          </a:xfrm>
        </p:spPr>
        <p:txBody>
          <a:bodyPr/>
          <a:lstStyle/>
          <a:p>
            <a:pPr algn="ctr"/>
            <a:r>
              <a:rPr lang="en-US" dirty="0" smtClean="0"/>
              <a:t>Holocaust survivors had nowhere to go at the time of their liberation. Many were placed in displacement camps while others sought refuge in Palestine or America.</a:t>
            </a:r>
          </a:p>
          <a:p>
            <a:pPr algn="ctr"/>
            <a:endParaRPr lang="en-US" dirty="0"/>
          </a:p>
        </p:txBody>
      </p:sp>
      <p:pic>
        <p:nvPicPr>
          <p:cNvPr id="5" name="Content Placeholder 4" descr="refugees.jpg"/>
          <p:cNvPicPr>
            <a:picLocks noGrp="1" noChangeAspect="1"/>
          </p:cNvPicPr>
          <p:nvPr>
            <p:ph sz="half" idx="1"/>
          </p:nvPr>
        </p:nvPicPr>
        <p:blipFill>
          <a:blip r:embed="rId2" cstate="print"/>
          <a:stretch>
            <a:fillRect/>
          </a:stretch>
        </p:blipFill>
        <p:spPr>
          <a:xfrm>
            <a:off x="4022986" y="273050"/>
            <a:ext cx="4215878" cy="5853113"/>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a:bodyPr>
          <a:lstStyle/>
          <a:p>
            <a:r>
              <a:rPr lang="en-US" dirty="0" smtClean="0"/>
              <a:t>“NEVER AGAIN”</a:t>
            </a:r>
            <a:br>
              <a:rPr lang="en-US" dirty="0" smtClean="0"/>
            </a:br>
            <a:r>
              <a:rPr lang="en-US" dirty="0" smtClean="0"/>
              <a:t>The New Jewish Slogan</a:t>
            </a:r>
            <a:endParaRPr lang="en-US" dirty="0"/>
          </a:p>
        </p:txBody>
      </p:sp>
      <p:sp>
        <p:nvSpPr>
          <p:cNvPr id="3" name="Content Placeholder 2"/>
          <p:cNvSpPr>
            <a:spLocks noGrp="1"/>
          </p:cNvSpPr>
          <p:nvPr>
            <p:ph idx="1"/>
          </p:nvPr>
        </p:nvSpPr>
        <p:spPr>
          <a:xfrm>
            <a:off x="457200" y="2362200"/>
            <a:ext cx="8229600" cy="3947160"/>
          </a:xfrm>
        </p:spPr>
        <p:txBody>
          <a:bodyPr/>
          <a:lstStyle/>
          <a:p>
            <a:r>
              <a:rPr lang="en-US" dirty="0" smtClean="0"/>
              <a:t>“A vow to resist oppression.”</a:t>
            </a:r>
          </a:p>
          <a:p>
            <a:pPr lvl="1"/>
            <a:r>
              <a:rPr lang="en-US" dirty="0" smtClean="0"/>
              <a:t>“They will never again go quietly to the slaughter!”</a:t>
            </a:r>
          </a:p>
          <a:p>
            <a:pPr lvl="1"/>
            <a:r>
              <a:rPr lang="en-US" dirty="0" smtClean="0"/>
              <a:t>“They will fight back however strong the enemy, however hopeless the battle!”</a:t>
            </a:r>
          </a:p>
          <a:p>
            <a:r>
              <a:rPr lang="en-US" dirty="0" smtClean="0"/>
              <a:t>“A pledge to defend human rights everywhere and for everyone.”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828800"/>
          </a:xfrm>
        </p:spPr>
        <p:txBody>
          <a:bodyPr/>
          <a:lstStyle/>
          <a:p>
            <a:pPr algn="ctr"/>
            <a:r>
              <a:rPr lang="en-US" dirty="0" smtClean="0"/>
              <a:t>The New Jewish State </a:t>
            </a:r>
            <a:r>
              <a:rPr lang="en-US" dirty="0" smtClean="0"/>
              <a:t/>
            </a:r>
            <a:br>
              <a:rPr lang="en-US" dirty="0" smtClean="0"/>
            </a:br>
            <a:r>
              <a:rPr lang="en-US" dirty="0" smtClean="0"/>
              <a:t>of </a:t>
            </a:r>
            <a:r>
              <a:rPr lang="en-US" dirty="0" smtClean="0"/>
              <a:t>Israel</a:t>
            </a:r>
            <a:endParaRPr lang="en-US" dirty="0"/>
          </a:p>
        </p:txBody>
      </p:sp>
      <p:sp>
        <p:nvSpPr>
          <p:cNvPr id="3" name="Text Placeholder 2"/>
          <p:cNvSpPr>
            <a:spLocks noGrp="1"/>
          </p:cNvSpPr>
          <p:nvPr>
            <p:ph type="body" idx="1"/>
          </p:nvPr>
        </p:nvSpPr>
        <p:spPr>
          <a:xfrm>
            <a:off x="1143000" y="2819400"/>
            <a:ext cx="6858000" cy="1905000"/>
          </a:xfrm>
        </p:spPr>
        <p:txBody>
          <a:bodyPr/>
          <a:lstStyle/>
          <a:p>
            <a:pPr algn="ctr"/>
            <a:r>
              <a:rPr lang="en-US" dirty="0" smtClean="0"/>
              <a:t>In 1947, fueled by </a:t>
            </a:r>
            <a:r>
              <a:rPr lang="en-US" dirty="0" smtClean="0"/>
              <a:t>their </a:t>
            </a:r>
            <a:r>
              <a:rPr lang="en-US" dirty="0" smtClean="0"/>
              <a:t>rallying cry “Never Again”, the Jews, Zionist Pioneers and Holocaust Refugees, with the assistance of the </a:t>
            </a:r>
            <a:r>
              <a:rPr lang="en-US" dirty="0" smtClean="0"/>
              <a:t>newly established UN</a:t>
            </a:r>
            <a:r>
              <a:rPr lang="en-US" dirty="0" smtClean="0"/>
              <a:t>, successfully establish </a:t>
            </a:r>
            <a:r>
              <a:rPr lang="en-US" dirty="0" smtClean="0"/>
              <a:t>their own </a:t>
            </a:r>
            <a:r>
              <a:rPr lang="en-US" dirty="0" smtClean="0"/>
              <a:t>free and sovereign nation.  </a:t>
            </a:r>
          </a:p>
          <a:p>
            <a:pPr algn="ctr"/>
            <a:endParaRPr lang="en-US"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890919666_Logo_UN_blauw-full.jpg"/>
          <p:cNvPicPr>
            <a:picLocks noGrp="1" noChangeAspect="1"/>
          </p:cNvPicPr>
          <p:nvPr>
            <p:ph sz="half" idx="1"/>
          </p:nvPr>
        </p:nvPicPr>
        <p:blipFill>
          <a:blip r:embed="rId2" cstate="print"/>
          <a:stretch>
            <a:fillRect/>
          </a:stretch>
        </p:blipFill>
        <p:spPr>
          <a:xfrm>
            <a:off x="6248400" y="3733800"/>
            <a:ext cx="2651362" cy="1905000"/>
          </a:xfrm>
          <a:ln>
            <a:solidFill>
              <a:schemeClr val="accent1">
                <a:lumMod val="50000"/>
              </a:schemeClr>
            </a:solidFill>
          </a:ln>
        </p:spPr>
      </p:pic>
      <p:pic>
        <p:nvPicPr>
          <p:cNvPr id="8" name="Content Placeholder 7" descr="pillar7-society-universal-declaration-of-human-rights.jpg"/>
          <p:cNvPicPr>
            <a:picLocks noGrp="1" noChangeAspect="1"/>
          </p:cNvPicPr>
          <p:nvPr>
            <p:ph sz="half" idx="2"/>
          </p:nvPr>
        </p:nvPicPr>
        <p:blipFill>
          <a:blip r:embed="rId3" cstate="print"/>
          <a:stretch>
            <a:fillRect/>
          </a:stretch>
        </p:blipFill>
        <p:spPr>
          <a:xfrm>
            <a:off x="5715000" y="1066800"/>
            <a:ext cx="3200400" cy="1892253"/>
          </a:xfrm>
          <a:ln>
            <a:solidFill>
              <a:schemeClr val="accent1">
                <a:lumMod val="50000"/>
              </a:schemeClr>
            </a:solidFill>
          </a:ln>
        </p:spPr>
      </p:pic>
      <p:sp>
        <p:nvSpPr>
          <p:cNvPr id="2" name="Title 1"/>
          <p:cNvSpPr>
            <a:spLocks noGrp="1"/>
          </p:cNvSpPr>
          <p:nvPr>
            <p:ph type="title"/>
          </p:nvPr>
        </p:nvSpPr>
        <p:spPr>
          <a:xfrm>
            <a:off x="228600" y="1676400"/>
            <a:ext cx="6172200" cy="3352800"/>
          </a:xfrm>
        </p:spPr>
        <p:txBody>
          <a:bodyPr>
            <a:normAutofit fontScale="90000"/>
          </a:bodyPr>
          <a:lstStyle/>
          <a:p>
            <a:pPr algn="l"/>
            <a:r>
              <a:rPr lang="en-US" dirty="0" smtClean="0"/>
              <a:t>"The plight of the European Jews raised broader issues about human rights".  This eventually led to the foundation of the United Nations, its charter, the establishment of an international court, and a Universal Declaration of Human Rights.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429000" cy="1327150"/>
          </a:xfrm>
        </p:spPr>
        <p:txBody>
          <a:bodyPr/>
          <a:lstStyle/>
          <a:p>
            <a:pPr algn="ctr"/>
            <a:r>
              <a:rPr lang="en-US" dirty="0" smtClean="0"/>
              <a:t>LOST FROM LIVING MEMORY BUT NOT FORGOTTEN!</a:t>
            </a:r>
            <a:endParaRPr lang="en-US" dirty="0"/>
          </a:p>
        </p:txBody>
      </p:sp>
      <p:sp>
        <p:nvSpPr>
          <p:cNvPr id="3" name="Text Placeholder 2"/>
          <p:cNvSpPr>
            <a:spLocks noGrp="1"/>
          </p:cNvSpPr>
          <p:nvPr>
            <p:ph type="body" idx="2"/>
          </p:nvPr>
        </p:nvSpPr>
        <p:spPr>
          <a:xfrm>
            <a:off x="457200" y="2209800"/>
            <a:ext cx="3429000" cy="3916363"/>
          </a:xfrm>
        </p:spPr>
        <p:txBody>
          <a:bodyPr/>
          <a:lstStyle/>
          <a:p>
            <a:pPr algn="ctr"/>
            <a:r>
              <a:rPr lang="en-US" dirty="0" smtClean="0"/>
              <a:t>VAST AMOUNTS OF MEMORIALS, MONUMENTS, MUSEUMS, ARCHIVES, PHOTOS, DOCUMENTS, AND BOOKS HAVE BEEN COLLECTED, BUILT, AND ESTABLISHED SO THAT THE WORLD WILL NEVER FORGET, AND HOPEFULLY NEVER REPEAT, THE HOLOCAUST.</a:t>
            </a:r>
            <a:endParaRPr lang="en-US" dirty="0"/>
          </a:p>
        </p:txBody>
      </p:sp>
      <p:pic>
        <p:nvPicPr>
          <p:cNvPr id="5" name="Content Placeholder 4" descr="thumbnail.jpg"/>
          <p:cNvPicPr>
            <a:picLocks noGrp="1" noChangeAspect="1"/>
          </p:cNvPicPr>
          <p:nvPr>
            <p:ph sz="half" idx="1"/>
          </p:nvPr>
        </p:nvPicPr>
        <p:blipFill>
          <a:blip r:embed="rId2" cstate="print"/>
          <a:stretch>
            <a:fillRect/>
          </a:stretch>
        </p:blipFill>
        <p:spPr>
          <a:xfrm>
            <a:off x="4038600" y="381000"/>
            <a:ext cx="4887533" cy="6134979"/>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229600" cy="1828800"/>
          </a:xfrm>
        </p:spPr>
        <p:txBody>
          <a:bodyPr>
            <a:normAutofit fontScale="90000"/>
          </a:bodyPr>
          <a:lstStyle/>
          <a:p>
            <a:r>
              <a:rPr lang="en-US" dirty="0" smtClean="0"/>
              <a:t>Let us all second this statement and expand it to include all religions, races, and peoples.</a:t>
            </a:r>
            <a:endParaRPr lang="en-US" dirty="0"/>
          </a:p>
        </p:txBody>
      </p:sp>
      <p:pic>
        <p:nvPicPr>
          <p:cNvPr id="4" name="Content Placeholder 3" descr="Dave's Holocaust Memorial 003.JPG"/>
          <p:cNvPicPr>
            <a:picLocks noGrp="1" noChangeAspect="1"/>
          </p:cNvPicPr>
          <p:nvPr>
            <p:ph idx="1"/>
          </p:nvPr>
        </p:nvPicPr>
        <p:blipFill>
          <a:blip r:embed="rId2" cstate="print"/>
          <a:stretch>
            <a:fillRect/>
          </a:stretch>
        </p:blipFill>
        <p:spPr>
          <a:xfrm>
            <a:off x="990600" y="0"/>
            <a:ext cx="7062787" cy="47085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15200" cy="1981200"/>
          </a:xfrm>
        </p:spPr>
        <p:txBody>
          <a:bodyPr/>
          <a:lstStyle/>
          <a:p>
            <a:pPr algn="ctr"/>
            <a:r>
              <a:rPr lang="en-US" dirty="0" smtClean="0"/>
              <a:t>What was the </a:t>
            </a:r>
            <a:r>
              <a:rPr lang="en-US" dirty="0" smtClean="0"/>
              <a:t>Primary </a:t>
            </a:r>
            <a:r>
              <a:rPr lang="en-US" dirty="0" smtClean="0"/>
              <a:t>Cause </a:t>
            </a:r>
            <a:r>
              <a:rPr lang="en-US" dirty="0" smtClean="0"/>
              <a:t>of the Holocaust?</a:t>
            </a:r>
            <a:endParaRPr lang="en-US" dirty="0"/>
          </a:p>
        </p:txBody>
      </p:sp>
      <p:sp>
        <p:nvSpPr>
          <p:cNvPr id="3" name="Text Placeholder 2"/>
          <p:cNvSpPr>
            <a:spLocks noGrp="1"/>
          </p:cNvSpPr>
          <p:nvPr>
            <p:ph type="body" idx="1"/>
          </p:nvPr>
        </p:nvSpPr>
        <p:spPr>
          <a:xfrm>
            <a:off x="0" y="3352800"/>
            <a:ext cx="9144000" cy="1752600"/>
          </a:xfrm>
        </p:spPr>
        <p:txBody>
          <a:bodyPr/>
          <a:lstStyle/>
          <a:p>
            <a:pPr algn="ctr"/>
            <a:r>
              <a:rPr lang="en-US" dirty="0" smtClean="0"/>
              <a:t>Anti-Semitism </a:t>
            </a:r>
          </a:p>
          <a:p>
            <a:pPr algn="ctr"/>
            <a:r>
              <a:rPr lang="en-US" dirty="0" smtClean="0"/>
              <a:t>Prejudice </a:t>
            </a:r>
            <a:r>
              <a:rPr lang="en-US" dirty="0" smtClean="0"/>
              <a:t>against or hatred of Jews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Beginnings of Ant-Semitism</a:t>
            </a:r>
            <a:endParaRPr lang="en-US" dirty="0"/>
          </a:p>
        </p:txBody>
      </p:sp>
      <p:sp>
        <p:nvSpPr>
          <p:cNvPr id="3" name="Content Placeholder 2"/>
          <p:cNvSpPr>
            <a:spLocks noGrp="1"/>
          </p:cNvSpPr>
          <p:nvPr>
            <p:ph idx="1"/>
          </p:nvPr>
        </p:nvSpPr>
        <p:spPr/>
        <p:txBody>
          <a:bodyPr>
            <a:normAutofit/>
          </a:bodyPr>
          <a:lstStyle/>
          <a:p>
            <a:r>
              <a:rPr lang="en-US" dirty="0" smtClean="0"/>
              <a:t>Early Christian thought held Jews collectively responsible for the crucifixion of Jesus. </a:t>
            </a:r>
          </a:p>
          <a:p>
            <a:pPr lvl="1"/>
            <a:r>
              <a:rPr lang="en-US" dirty="0" smtClean="0"/>
              <a:t>This became embedded in both Catholic and Protestant theology with terrible consequences </a:t>
            </a:r>
            <a:r>
              <a:rPr lang="en-US" smtClean="0"/>
              <a:t>for the Jews</a:t>
            </a:r>
            <a:r>
              <a:rPr lang="en-US" dirty="0" smtClean="0"/>
              <a:t>. </a:t>
            </a:r>
          </a:p>
          <a:p>
            <a:r>
              <a:rPr lang="en-US" dirty="0" smtClean="0"/>
              <a:t>Many centuries of Jewish persecution and exclusion followed.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Anti-Semitism Timeline </a:t>
            </a:r>
            <a:br>
              <a:rPr lang="en-US" dirty="0" smtClean="0"/>
            </a:br>
            <a:r>
              <a:rPr lang="en-US" dirty="0" smtClean="0"/>
              <a:t>(Just a Taste!)</a:t>
            </a:r>
            <a:endParaRPr lang="en-US" dirty="0"/>
          </a:p>
        </p:txBody>
      </p:sp>
      <p:graphicFrame>
        <p:nvGraphicFramePr>
          <p:cNvPr id="6" name="Content Placeholder 5"/>
          <p:cNvGraphicFramePr>
            <a:graphicFrameLocks noGrp="1"/>
          </p:cNvGraphicFramePr>
          <p:nvPr>
            <p:ph idx="1"/>
          </p:nvPr>
        </p:nvGraphicFramePr>
        <p:xfrm>
          <a:off x="457200" y="1600200"/>
          <a:ext cx="8229600" cy="4709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Rise of Hitler and the Nazis</a:t>
            </a:r>
            <a:endParaRPr lang="en-US" dirty="0"/>
          </a:p>
        </p:txBody>
      </p:sp>
      <p:pic>
        <p:nvPicPr>
          <p:cNvPr id="4" name="Content Placeholder 3" descr="http://media.brainz.org/uploads/2010/12/poster-leader-we-follow-you.jpg"/>
          <p:cNvPicPr>
            <a:picLocks noGrp="1"/>
          </p:cNvPicPr>
          <p:nvPr>
            <p:ph idx="1"/>
          </p:nvPr>
        </p:nvPicPr>
        <p:blipFill>
          <a:blip r:embed="rId2" cstate="print"/>
          <a:srcRect/>
          <a:stretch>
            <a:fillRect/>
          </a:stretch>
        </p:blipFill>
        <p:spPr bwMode="auto">
          <a:xfrm>
            <a:off x="2899938" y="1600200"/>
            <a:ext cx="3424661" cy="4419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Nazis multiply Anti-Semitism through Propaganda</a:t>
            </a:r>
            <a:endParaRPr lang="en-US" dirty="0"/>
          </a:p>
        </p:txBody>
      </p:sp>
      <p:sp>
        <p:nvSpPr>
          <p:cNvPr id="3" name="Text Placeholder 2"/>
          <p:cNvSpPr>
            <a:spLocks noGrp="1"/>
          </p:cNvSpPr>
          <p:nvPr>
            <p:ph type="body" idx="1"/>
          </p:nvPr>
        </p:nvSpPr>
        <p:spPr/>
        <p:txBody>
          <a:bodyPr>
            <a:normAutofit fontScale="55000" lnSpcReduction="20000"/>
          </a:bodyPr>
          <a:lstStyle/>
          <a:p>
            <a:r>
              <a:rPr lang="en-GB" b="1" dirty="0" smtClean="0"/>
              <a:t>“When</a:t>
            </a:r>
            <a:r>
              <a:rPr lang="en-GB" dirty="0" smtClean="0"/>
              <a:t> </a:t>
            </a:r>
            <a:r>
              <a:rPr lang="en-GB" b="1" dirty="0" smtClean="0"/>
              <a:t>Jewish blood spurts from the knife, things go twice as well”.</a:t>
            </a:r>
            <a:endParaRPr lang="en-US" dirty="0" smtClean="0"/>
          </a:p>
          <a:p>
            <a:r>
              <a:rPr lang="en-US" dirty="0" smtClean="0"/>
              <a:t>-SA celebratory chant</a:t>
            </a:r>
            <a:endParaRPr lang="en-US" dirty="0"/>
          </a:p>
        </p:txBody>
      </p:sp>
      <p:sp>
        <p:nvSpPr>
          <p:cNvPr id="4" name="Text Placeholder 3"/>
          <p:cNvSpPr>
            <a:spLocks noGrp="1"/>
          </p:cNvSpPr>
          <p:nvPr>
            <p:ph type="body" sz="half" idx="3"/>
          </p:nvPr>
        </p:nvSpPr>
        <p:spPr/>
        <p:txBody>
          <a:bodyPr>
            <a:normAutofit fontScale="70000" lnSpcReduction="20000"/>
          </a:bodyPr>
          <a:lstStyle/>
          <a:p>
            <a:r>
              <a:rPr lang="en-US" dirty="0" smtClean="0"/>
              <a:t>"The Jewish spirit undermines the healthy powers of the German people."</a:t>
            </a:r>
            <a:endParaRPr lang="en-US" dirty="0"/>
          </a:p>
        </p:txBody>
      </p:sp>
      <p:pic>
        <p:nvPicPr>
          <p:cNvPr id="8" name="Content Placeholder 7" descr="http://www.ushmm.org/photos/49/49821.jpg"/>
          <p:cNvPicPr>
            <a:picLocks noGrp="1"/>
          </p:cNvPicPr>
          <p:nvPr>
            <p:ph sz="quarter" idx="4"/>
          </p:nvPr>
        </p:nvPicPr>
        <p:blipFill>
          <a:blip r:embed="rId2" cstate="print"/>
          <a:srcRect/>
          <a:stretch>
            <a:fillRect/>
          </a:stretch>
        </p:blipFill>
        <p:spPr bwMode="auto">
          <a:xfrm>
            <a:off x="4572001" y="2514600"/>
            <a:ext cx="4343400" cy="3429000"/>
          </a:xfrm>
          <a:prstGeom prst="rect">
            <a:avLst/>
          </a:prstGeom>
          <a:noFill/>
          <a:ln w="9525">
            <a:noFill/>
            <a:miter lim="800000"/>
            <a:headEnd/>
            <a:tailEnd/>
          </a:ln>
        </p:spPr>
      </p:pic>
      <p:pic>
        <p:nvPicPr>
          <p:cNvPr id="9" name="Content Placeholder 8" descr="http://www.holocaustresearchproject.org/holoprelude/images/racedefile.jpg"/>
          <p:cNvPicPr>
            <a:picLocks noGrp="1"/>
          </p:cNvPicPr>
          <p:nvPr>
            <p:ph sz="quarter" idx="2"/>
          </p:nvPr>
        </p:nvPicPr>
        <p:blipFill>
          <a:blip r:embed="rId3" cstate="print"/>
          <a:srcRect/>
          <a:stretch>
            <a:fillRect/>
          </a:stretch>
        </p:blipFill>
        <p:spPr bwMode="auto">
          <a:xfrm>
            <a:off x="533400" y="2514600"/>
            <a:ext cx="39624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Holocaust Begins</a:t>
            </a:r>
            <a:endParaRPr lang="en-US" dirty="0"/>
          </a:p>
        </p:txBody>
      </p:sp>
      <p:sp>
        <p:nvSpPr>
          <p:cNvPr id="3" name="Subtitle 2"/>
          <p:cNvSpPr>
            <a:spLocks noGrp="1"/>
          </p:cNvSpPr>
          <p:nvPr>
            <p:ph type="subTitle" idx="1"/>
          </p:nvPr>
        </p:nvSpPr>
        <p:spPr/>
        <p:txBody>
          <a:bodyPr/>
          <a:lstStyle/>
          <a:p>
            <a:r>
              <a:rPr lang="en-US" dirty="0" smtClean="0"/>
              <a:t>Inhumanity  </a:t>
            </a:r>
          </a:p>
          <a:p>
            <a:r>
              <a:rPr lang="en-US" dirty="0" smtClean="0"/>
              <a:t>Brutality </a:t>
            </a:r>
          </a:p>
          <a:p>
            <a:r>
              <a:rPr lang="en-US" dirty="0" smtClean="0"/>
              <a:t>To the Extreme</a:t>
            </a:r>
          </a:p>
          <a:p>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r>
              <a:rPr lang="en-US" dirty="0" smtClean="0"/>
              <a:t>          Inhumanity</a:t>
            </a:r>
            <a:endParaRPr lang="en-US" dirty="0"/>
          </a:p>
        </p:txBody>
      </p:sp>
      <p:sp>
        <p:nvSpPr>
          <p:cNvPr id="4" name="Text Placeholder 3"/>
          <p:cNvSpPr>
            <a:spLocks noGrp="1"/>
          </p:cNvSpPr>
          <p:nvPr>
            <p:ph type="body" sz="half" idx="3"/>
          </p:nvPr>
        </p:nvSpPr>
        <p:spPr/>
        <p:txBody>
          <a:bodyPr/>
          <a:lstStyle/>
          <a:p>
            <a:r>
              <a:rPr lang="en-US" dirty="0" smtClean="0"/>
              <a:t>             Brutality </a:t>
            </a:r>
            <a:endParaRPr lang="en-US" dirty="0"/>
          </a:p>
        </p:txBody>
      </p:sp>
      <p:pic>
        <p:nvPicPr>
          <p:cNvPr id="7" name="Content Placeholder 6" descr="thumbnailCAQ0ZE0B.jpg"/>
          <p:cNvPicPr>
            <a:picLocks noGrp="1" noChangeAspect="1"/>
          </p:cNvPicPr>
          <p:nvPr>
            <p:ph sz="quarter" idx="2"/>
          </p:nvPr>
        </p:nvPicPr>
        <p:blipFill>
          <a:blip r:embed="rId2" cstate="print"/>
          <a:stretch>
            <a:fillRect/>
          </a:stretch>
        </p:blipFill>
        <p:spPr>
          <a:xfrm>
            <a:off x="312419" y="2743200"/>
            <a:ext cx="4066441" cy="2819399"/>
          </a:xfrm>
        </p:spPr>
      </p:pic>
      <p:pic>
        <p:nvPicPr>
          <p:cNvPr id="8" name="Content Placeholder 7" descr="holocaust_killers.jpg"/>
          <p:cNvPicPr>
            <a:picLocks noGrp="1" noChangeAspect="1"/>
          </p:cNvPicPr>
          <p:nvPr>
            <p:ph sz="quarter" idx="4"/>
          </p:nvPr>
        </p:nvPicPr>
        <p:blipFill>
          <a:blip r:embed="rId3" cstate="print"/>
          <a:stretch>
            <a:fillRect/>
          </a:stretch>
        </p:blipFill>
        <p:spPr>
          <a:xfrm>
            <a:off x="4595592" y="2743200"/>
            <a:ext cx="4091207" cy="2819400"/>
          </a:xfrm>
        </p:spPr>
      </p:pic>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008313" cy="1600200"/>
          </a:xfrm>
        </p:spPr>
        <p:txBody>
          <a:bodyPr>
            <a:normAutofit/>
          </a:bodyPr>
          <a:lstStyle/>
          <a:p>
            <a:pPr algn="ctr"/>
            <a:r>
              <a:rPr lang="en-US" dirty="0" smtClean="0"/>
              <a:t>One-Third of the World’s Jewish </a:t>
            </a:r>
            <a:br>
              <a:rPr lang="en-US" dirty="0" smtClean="0"/>
            </a:br>
            <a:r>
              <a:rPr lang="en-US" dirty="0" smtClean="0"/>
              <a:t>Population Killed! </a:t>
            </a:r>
            <a:endParaRPr lang="en-US" dirty="0"/>
          </a:p>
        </p:txBody>
      </p:sp>
      <p:sp>
        <p:nvSpPr>
          <p:cNvPr id="3" name="Text Placeholder 2"/>
          <p:cNvSpPr>
            <a:spLocks noGrp="1"/>
          </p:cNvSpPr>
          <p:nvPr>
            <p:ph type="body" idx="2"/>
          </p:nvPr>
        </p:nvSpPr>
        <p:spPr>
          <a:xfrm>
            <a:off x="457200" y="2590800"/>
            <a:ext cx="3008313" cy="3535363"/>
          </a:xfrm>
        </p:spPr>
        <p:txBody>
          <a:bodyPr/>
          <a:lstStyle/>
          <a:p>
            <a:pPr algn="ctr"/>
            <a:r>
              <a:rPr lang="en-US" dirty="0" smtClean="0"/>
              <a:t>  A Grand Total of 6 Million Jews</a:t>
            </a:r>
          </a:p>
          <a:p>
            <a:pPr algn="ctr"/>
            <a:endParaRPr lang="en-US" dirty="0" smtClean="0"/>
          </a:p>
          <a:p>
            <a:pPr algn="ctr"/>
            <a:r>
              <a:rPr lang="en-US" dirty="0" smtClean="0"/>
              <a:t>1.5 </a:t>
            </a:r>
            <a:r>
              <a:rPr lang="en-US" dirty="0" smtClean="0"/>
              <a:t>Million </a:t>
            </a:r>
            <a:r>
              <a:rPr lang="en-US" dirty="0" smtClean="0"/>
              <a:t>were Children</a:t>
            </a:r>
            <a:endParaRPr lang="en-US" dirty="0" smtClean="0"/>
          </a:p>
          <a:p>
            <a:endParaRPr lang="en-US" dirty="0"/>
          </a:p>
        </p:txBody>
      </p:sp>
      <p:pic>
        <p:nvPicPr>
          <p:cNvPr id="5" name="Content Placeholder 4" descr="bergenbelsen.jpg"/>
          <p:cNvPicPr>
            <a:picLocks noGrp="1" noChangeAspect="1"/>
          </p:cNvPicPr>
          <p:nvPr>
            <p:ph sz="half" idx="1"/>
          </p:nvPr>
        </p:nvPicPr>
        <p:blipFill>
          <a:blip r:embed="rId2" cstate="print"/>
          <a:stretch>
            <a:fillRect/>
          </a:stretch>
        </p:blipFill>
        <p:spPr>
          <a:xfrm>
            <a:off x="3575050" y="635212"/>
            <a:ext cx="5111750" cy="5128789"/>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301</TotalTime>
  <Words>509</Words>
  <Application>Microsoft Office PowerPoint</Application>
  <PresentationFormat>On-screen Show (4:3)</PresentationFormat>
  <Paragraphs>60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Apex</vt:lpstr>
      <vt:lpstr>HOLOCAUST Cause and Effect</vt:lpstr>
      <vt:lpstr>What was the Primary Cause of the Holocaust?</vt:lpstr>
      <vt:lpstr>The Beginnings of Ant-Semitism</vt:lpstr>
      <vt:lpstr> Anti-Semitism Timeline  (Just a Taste!)</vt:lpstr>
      <vt:lpstr>Rise of Hitler and the Nazis</vt:lpstr>
      <vt:lpstr>Nazis multiply Anti-Semitism through Propaganda</vt:lpstr>
      <vt:lpstr>The Holocaust Begins</vt:lpstr>
      <vt:lpstr>Slide 8</vt:lpstr>
      <vt:lpstr>One-Third of the World’s Jewish  Population Killed! </vt:lpstr>
      <vt:lpstr>Effects of the Holocaust</vt:lpstr>
      <vt:lpstr>Effects on Individuals “The Walking Wounded”</vt:lpstr>
      <vt:lpstr>HOLOCAUST REFUGEES </vt:lpstr>
      <vt:lpstr>“NEVER AGAIN” The New Jewish Slogan</vt:lpstr>
      <vt:lpstr>The New Jewish State  of Israel</vt:lpstr>
      <vt:lpstr>"The plight of the European Jews raised broader issues about human rights".  This eventually led to the foundation of the United Nations, its charter, the establishment of an international court, and a Universal Declaration of Human Rights. </vt:lpstr>
      <vt:lpstr>LOST FROM LIVING MEMORY BUT NOT FORGOTTEN!</vt:lpstr>
      <vt:lpstr>Let us all second this statement and expand it to include all religions, races, and peoples.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HOLOCAUST</dc:title>
  <dc:creator>Dave Jenson</dc:creator>
  <cp:lastModifiedBy>Dave Jenson</cp:lastModifiedBy>
  <cp:revision>32</cp:revision>
  <dcterms:created xsi:type="dcterms:W3CDTF">2011-04-20T15:53:07Z</dcterms:created>
  <dcterms:modified xsi:type="dcterms:W3CDTF">2011-04-21T04:46:17Z</dcterms:modified>
</cp:coreProperties>
</file>